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32"/>
  </p:notesMasterIdLst>
  <p:sldIdLst>
    <p:sldId id="256" r:id="rId2"/>
    <p:sldId id="258" r:id="rId3"/>
    <p:sldId id="319" r:id="rId4"/>
    <p:sldId id="321" r:id="rId5"/>
    <p:sldId id="259" r:id="rId6"/>
    <p:sldId id="322" r:id="rId7"/>
    <p:sldId id="323" r:id="rId8"/>
    <p:sldId id="324" r:id="rId9"/>
    <p:sldId id="325" r:id="rId10"/>
    <p:sldId id="326" r:id="rId11"/>
    <p:sldId id="291" r:id="rId12"/>
    <p:sldId id="313" r:id="rId13"/>
    <p:sldId id="284" r:id="rId14"/>
    <p:sldId id="327" r:id="rId15"/>
    <p:sldId id="328" r:id="rId16"/>
    <p:sldId id="329" r:id="rId17"/>
    <p:sldId id="339" r:id="rId18"/>
    <p:sldId id="330" r:id="rId19"/>
    <p:sldId id="331" r:id="rId20"/>
    <p:sldId id="314" r:id="rId21"/>
    <p:sldId id="332" r:id="rId22"/>
    <p:sldId id="299" r:id="rId23"/>
    <p:sldId id="333" r:id="rId24"/>
    <p:sldId id="334" r:id="rId25"/>
    <p:sldId id="335" r:id="rId26"/>
    <p:sldId id="336" r:id="rId27"/>
    <p:sldId id="337" r:id="rId28"/>
    <p:sldId id="296" r:id="rId29"/>
    <p:sldId id="263"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n Dennis" userId="0f6c8d4d8f8cc5af" providerId="LiveId" clId="{45324557-FEF0-49CD-8C33-A94E59BDC4D4}"/>
    <pc:docChg chg="custSel modSld">
      <pc:chgData name="Gillian Dennis" userId="0f6c8d4d8f8cc5af" providerId="LiveId" clId="{45324557-FEF0-49CD-8C33-A94E59BDC4D4}" dt="2022-05-12T00:42:39.741" v="35" actId="14100"/>
      <pc:docMkLst>
        <pc:docMk/>
      </pc:docMkLst>
      <pc:sldChg chg="modSp mod">
        <pc:chgData name="Gillian Dennis" userId="0f6c8d4d8f8cc5af" providerId="LiveId" clId="{45324557-FEF0-49CD-8C33-A94E59BDC4D4}" dt="2022-05-12T00:39:16.872" v="13" actId="20577"/>
        <pc:sldMkLst>
          <pc:docMk/>
          <pc:sldMk cId="1754848316" sldId="259"/>
        </pc:sldMkLst>
        <pc:spChg chg="mod">
          <ac:chgData name="Gillian Dennis" userId="0f6c8d4d8f8cc5af" providerId="LiveId" clId="{45324557-FEF0-49CD-8C33-A94E59BDC4D4}" dt="2022-05-12T00:39:16.872" v="13" actId="20577"/>
          <ac:spMkLst>
            <pc:docMk/>
            <pc:sldMk cId="1754848316" sldId="259"/>
            <ac:spMk id="2" creationId="{020450AC-0105-C886-A5F2-E8AF20A062BC}"/>
          </ac:spMkLst>
        </pc:spChg>
      </pc:sldChg>
      <pc:sldChg chg="delSp modSp mod">
        <pc:chgData name="Gillian Dennis" userId="0f6c8d4d8f8cc5af" providerId="LiveId" clId="{45324557-FEF0-49CD-8C33-A94E59BDC4D4}" dt="2022-05-12T00:42:39.741" v="35" actId="14100"/>
        <pc:sldMkLst>
          <pc:docMk/>
          <pc:sldMk cId="2604817602" sldId="283"/>
        </pc:sldMkLst>
        <pc:spChg chg="del">
          <ac:chgData name="Gillian Dennis" userId="0f6c8d4d8f8cc5af" providerId="LiveId" clId="{45324557-FEF0-49CD-8C33-A94E59BDC4D4}" dt="2022-05-12T00:42:31.340" v="33" actId="21"/>
          <ac:spMkLst>
            <pc:docMk/>
            <pc:sldMk cId="2604817602" sldId="283"/>
            <ac:spMk id="8" creationId="{68A0309D-5797-4A5C-B2F6-FAF6979E083E}"/>
          </ac:spMkLst>
        </pc:spChg>
        <pc:picChg chg="mod">
          <ac:chgData name="Gillian Dennis" userId="0f6c8d4d8f8cc5af" providerId="LiveId" clId="{45324557-FEF0-49CD-8C33-A94E59BDC4D4}" dt="2022-05-12T00:42:39.741" v="35" actId="14100"/>
          <ac:picMkLst>
            <pc:docMk/>
            <pc:sldMk cId="2604817602" sldId="283"/>
            <ac:picMk id="7" creationId="{A8FB0323-651D-45EF-8AE4-C011DEAF5A15}"/>
          </ac:picMkLst>
        </pc:picChg>
      </pc:sldChg>
      <pc:sldChg chg="modSp mod">
        <pc:chgData name="Gillian Dennis" userId="0f6c8d4d8f8cc5af" providerId="LiveId" clId="{45324557-FEF0-49CD-8C33-A94E59BDC4D4}" dt="2022-05-12T00:39:31.104" v="26" actId="20577"/>
        <pc:sldMkLst>
          <pc:docMk/>
          <pc:sldMk cId="1495147798" sldId="319"/>
        </pc:sldMkLst>
        <pc:spChg chg="mod">
          <ac:chgData name="Gillian Dennis" userId="0f6c8d4d8f8cc5af" providerId="LiveId" clId="{45324557-FEF0-49CD-8C33-A94E59BDC4D4}" dt="2022-05-12T00:39:31.104" v="26" actId="20577"/>
          <ac:spMkLst>
            <pc:docMk/>
            <pc:sldMk cId="1495147798" sldId="319"/>
            <ac:spMk id="50" creationId="{CC590E10-29DD-445C-871E-2B7D420A22D8}"/>
          </ac:spMkLst>
        </pc:spChg>
      </pc:sldChg>
      <pc:sldChg chg="modSp mod">
        <pc:chgData name="Gillian Dennis" userId="0f6c8d4d8f8cc5af" providerId="LiveId" clId="{45324557-FEF0-49CD-8C33-A94E59BDC4D4}" dt="2022-05-12T00:40:01.722" v="29" actId="20577"/>
        <pc:sldMkLst>
          <pc:docMk/>
          <pc:sldMk cId="2626989818" sldId="327"/>
        </pc:sldMkLst>
        <pc:spChg chg="mod">
          <ac:chgData name="Gillian Dennis" userId="0f6c8d4d8f8cc5af" providerId="LiveId" clId="{45324557-FEF0-49CD-8C33-A94E59BDC4D4}" dt="2022-05-12T00:40:01.722" v="29" actId="20577"/>
          <ac:spMkLst>
            <pc:docMk/>
            <pc:sldMk cId="2626989818" sldId="327"/>
            <ac:spMk id="3" creationId="{ADB5EBBB-2188-935A-A359-3C0BA03FC255}"/>
          </ac:spMkLst>
        </pc:spChg>
      </pc:sldChg>
      <pc:sldChg chg="modSp mod">
        <pc:chgData name="Gillian Dennis" userId="0f6c8d4d8f8cc5af" providerId="LiveId" clId="{45324557-FEF0-49CD-8C33-A94E59BDC4D4}" dt="2022-05-12T00:40:53.011" v="32" actId="20577"/>
        <pc:sldMkLst>
          <pc:docMk/>
          <pc:sldMk cId="4088937363" sldId="339"/>
        </pc:sldMkLst>
        <pc:spChg chg="mod">
          <ac:chgData name="Gillian Dennis" userId="0f6c8d4d8f8cc5af" providerId="LiveId" clId="{45324557-FEF0-49CD-8C33-A94E59BDC4D4}" dt="2022-05-12T00:40:53.011" v="32" actId="20577"/>
          <ac:spMkLst>
            <pc:docMk/>
            <pc:sldMk cId="4088937363" sldId="339"/>
            <ac:spMk id="2" creationId="{87891CCD-B92B-5F05-2604-C9F26567CE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6CF6C-0379-4D85-83BE-4B32D9FBE253}" type="datetimeFigureOut">
              <a:rPr lang="en-CA" smtClean="0"/>
              <a:t>2022-05-11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3131D-32BA-4737-945E-36D7B198A41F}" type="slidenum">
              <a:rPr lang="en-CA" smtClean="0"/>
              <a:t>‹#›</a:t>
            </a:fld>
            <a:endParaRPr lang="en-CA"/>
          </a:p>
        </p:txBody>
      </p:sp>
    </p:spTree>
    <p:extLst>
      <p:ext uri="{BB962C8B-B14F-4D97-AF65-F5344CB8AC3E}">
        <p14:creationId xmlns:p14="http://schemas.microsoft.com/office/powerpoint/2010/main" val="401275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3131D-32BA-4737-945E-36D7B198A41F}" type="slidenum">
              <a:rPr lang="en-CA" smtClean="0"/>
              <a:t>2</a:t>
            </a:fld>
            <a:endParaRPr lang="en-CA"/>
          </a:p>
        </p:txBody>
      </p:sp>
    </p:spTree>
    <p:extLst>
      <p:ext uri="{BB962C8B-B14F-4D97-AF65-F5344CB8AC3E}">
        <p14:creationId xmlns:p14="http://schemas.microsoft.com/office/powerpoint/2010/main" val="142906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3131D-32BA-4737-945E-36D7B198A41F}" type="slidenum">
              <a:rPr lang="en-CA" smtClean="0"/>
              <a:t>3</a:t>
            </a:fld>
            <a:endParaRPr lang="en-CA"/>
          </a:p>
        </p:txBody>
      </p:sp>
    </p:spTree>
    <p:extLst>
      <p:ext uri="{BB962C8B-B14F-4D97-AF65-F5344CB8AC3E}">
        <p14:creationId xmlns:p14="http://schemas.microsoft.com/office/powerpoint/2010/main" val="283145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3131D-32BA-4737-945E-36D7B198A41F}" type="slidenum">
              <a:rPr lang="en-CA" smtClean="0"/>
              <a:t>4</a:t>
            </a:fld>
            <a:endParaRPr lang="en-CA"/>
          </a:p>
        </p:txBody>
      </p:sp>
    </p:spTree>
    <p:extLst>
      <p:ext uri="{BB962C8B-B14F-4D97-AF65-F5344CB8AC3E}">
        <p14:creationId xmlns:p14="http://schemas.microsoft.com/office/powerpoint/2010/main" val="421256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latin typeface="Franklin Gothic Demi" panose="020B0703020102020204" pitchFamily="34" charset="0"/>
              </a:rPr>
              <a:t>TO WARDS PEACE INITITATIVE </a:t>
            </a:r>
            <a:br>
              <a:rPr lang="en-CA" sz="1200" dirty="0">
                <a:latin typeface="Franklin Gothic Demi" panose="020B0703020102020204" pitchFamily="34" charset="0"/>
              </a:rPr>
            </a:br>
            <a:r>
              <a:rPr lang="en-CA" sz="1200" dirty="0">
                <a:latin typeface="Franklin Gothic Demi" panose="020B0703020102020204" pitchFamily="34" charset="0"/>
              </a:rPr>
              <a:t>BACKGROUNDER </a:t>
            </a:r>
            <a:br>
              <a:rPr lang="en-CA" sz="1200" dirty="0">
                <a:latin typeface="Franklin Gothic Demi" panose="020B0703020102020204" pitchFamily="34" charset="0"/>
              </a:rPr>
            </a:br>
            <a:r>
              <a:rPr lang="en-CA" sz="1200" dirty="0">
                <a:latin typeface="Franklin Gothic Demi" panose="020B0703020102020204" pitchFamily="34" charset="0"/>
              </a:rPr>
              <a:t>CHARLTON (10 MINS</a:t>
            </a:r>
            <a:r>
              <a:rPr lang="en-CA" sz="1200" dirty="0"/>
              <a:t>) </a:t>
            </a:r>
            <a:endParaRPr lang="en-CA" dirty="0"/>
          </a:p>
        </p:txBody>
      </p:sp>
      <p:sp>
        <p:nvSpPr>
          <p:cNvPr id="4" name="Slide Number Placeholder 3"/>
          <p:cNvSpPr>
            <a:spLocks noGrp="1"/>
          </p:cNvSpPr>
          <p:nvPr>
            <p:ph type="sldNum" sz="quarter" idx="5"/>
          </p:nvPr>
        </p:nvSpPr>
        <p:spPr/>
        <p:txBody>
          <a:bodyPr/>
          <a:lstStyle/>
          <a:p>
            <a:fld id="{9493131D-32BA-4737-945E-36D7B198A41F}" type="slidenum">
              <a:rPr lang="en-CA" smtClean="0"/>
              <a:t>5</a:t>
            </a:fld>
            <a:endParaRPr lang="en-CA"/>
          </a:p>
        </p:txBody>
      </p:sp>
    </p:spTree>
    <p:extLst>
      <p:ext uri="{BB962C8B-B14F-4D97-AF65-F5344CB8AC3E}">
        <p14:creationId xmlns:p14="http://schemas.microsoft.com/office/powerpoint/2010/main" val="409807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3131D-32BA-4737-945E-36D7B198A41F}" type="slidenum">
              <a:rPr lang="en-CA" smtClean="0"/>
              <a:t>6</a:t>
            </a:fld>
            <a:endParaRPr lang="en-CA"/>
          </a:p>
        </p:txBody>
      </p:sp>
    </p:spTree>
    <p:extLst>
      <p:ext uri="{BB962C8B-B14F-4D97-AF65-F5344CB8AC3E}">
        <p14:creationId xmlns:p14="http://schemas.microsoft.com/office/powerpoint/2010/main" val="127796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3131D-32BA-4737-945E-36D7B198A41F}" type="slidenum">
              <a:rPr lang="en-CA" smtClean="0"/>
              <a:t>7</a:t>
            </a:fld>
            <a:endParaRPr lang="en-CA"/>
          </a:p>
        </p:txBody>
      </p:sp>
    </p:spTree>
    <p:extLst>
      <p:ext uri="{BB962C8B-B14F-4D97-AF65-F5344CB8AC3E}">
        <p14:creationId xmlns:p14="http://schemas.microsoft.com/office/powerpoint/2010/main" val="219913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3131D-32BA-4737-945E-36D7B198A41F}" type="slidenum">
              <a:rPr lang="en-CA" smtClean="0"/>
              <a:t>8</a:t>
            </a:fld>
            <a:endParaRPr lang="en-CA"/>
          </a:p>
        </p:txBody>
      </p:sp>
    </p:spTree>
    <p:extLst>
      <p:ext uri="{BB962C8B-B14F-4D97-AF65-F5344CB8AC3E}">
        <p14:creationId xmlns:p14="http://schemas.microsoft.com/office/powerpoint/2010/main" val="177833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3131D-32BA-4737-945E-36D7B198A41F}" type="slidenum">
              <a:rPr lang="en-CA" smtClean="0"/>
              <a:t>9</a:t>
            </a:fld>
            <a:endParaRPr lang="en-CA"/>
          </a:p>
        </p:txBody>
      </p:sp>
    </p:spTree>
    <p:extLst>
      <p:ext uri="{BB962C8B-B14F-4D97-AF65-F5344CB8AC3E}">
        <p14:creationId xmlns:p14="http://schemas.microsoft.com/office/powerpoint/2010/main" val="221156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3131D-32BA-4737-945E-36D7B198A41F}" type="slidenum">
              <a:rPr lang="en-CA" smtClean="0"/>
              <a:t>10</a:t>
            </a:fld>
            <a:endParaRPr lang="en-CA"/>
          </a:p>
        </p:txBody>
      </p:sp>
    </p:spTree>
    <p:extLst>
      <p:ext uri="{BB962C8B-B14F-4D97-AF65-F5344CB8AC3E}">
        <p14:creationId xmlns:p14="http://schemas.microsoft.com/office/powerpoint/2010/main" val="372198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7EF9-CCAB-6BAE-370A-802909F9E0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206564D-E7C0-FEC9-0D9B-4723DA8DF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7DA00E1-3005-C4A7-B37E-06E54FE47F09}"/>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5" name="Footer Placeholder 4">
            <a:extLst>
              <a:ext uri="{FF2B5EF4-FFF2-40B4-BE49-F238E27FC236}">
                <a16:creationId xmlns:a16="http://schemas.microsoft.com/office/drawing/2014/main" id="{0361E4E9-BA57-E656-8D90-9BA740ED12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A5F776-70FC-F0AC-2727-91C765A91E99}"/>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7197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4C4-4572-59A8-73A3-70D13A660CC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0B60F7D-EDBD-A9C3-399D-9E2F19C7F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83598D-BD31-69DB-2844-D59AC7401A87}"/>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5" name="Footer Placeholder 4">
            <a:extLst>
              <a:ext uri="{FF2B5EF4-FFF2-40B4-BE49-F238E27FC236}">
                <a16:creationId xmlns:a16="http://schemas.microsoft.com/office/drawing/2014/main" id="{FD61B4DC-550B-7B49-8D0A-C220D6BDA3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4C763D-71CC-B4D3-F260-C170D6538F1E}"/>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345790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8B0A7-C3AB-6130-D3BB-B81DE18C38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D071E3-1221-BB7D-5026-E0D94AED73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BEF293-96DD-B618-167B-C2C0C71C455B}"/>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5" name="Footer Placeholder 4">
            <a:extLst>
              <a:ext uri="{FF2B5EF4-FFF2-40B4-BE49-F238E27FC236}">
                <a16:creationId xmlns:a16="http://schemas.microsoft.com/office/drawing/2014/main" id="{C9417A1C-F158-A5B2-DA08-B4E5BDC1B8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773EAEB-6C11-72CF-C42C-2F2781C895F1}"/>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380710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80A1-0352-BC88-2F84-07FE3BF257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B6855A-FEAD-B239-61B1-48810DCA8D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706D1FA-F9EC-42FC-9262-A0455C60BD5D}"/>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5" name="Footer Placeholder 4">
            <a:extLst>
              <a:ext uri="{FF2B5EF4-FFF2-40B4-BE49-F238E27FC236}">
                <a16:creationId xmlns:a16="http://schemas.microsoft.com/office/drawing/2014/main" id="{FC05FA24-3B2E-F663-23DC-962BFFBF3D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5C5F4C-F1B3-4416-97B1-D587C164115A}"/>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74113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9B7C-29DE-A02C-8AA3-C57495EF1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CECEA7E-3788-9372-CA7E-D7626631D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3A14C-2189-C148-8B85-E9B6D0615327}"/>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5" name="Footer Placeholder 4">
            <a:extLst>
              <a:ext uri="{FF2B5EF4-FFF2-40B4-BE49-F238E27FC236}">
                <a16:creationId xmlns:a16="http://schemas.microsoft.com/office/drawing/2014/main" id="{D4144C63-E506-B194-9381-73FE66317E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711745-FDE8-46A3-0376-10BE501023E5}"/>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34019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BAEB-A5C7-71DC-03DF-4D2A353A2E0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A298B9-850E-F677-9B7D-363EE71CC1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F596AB9-2A62-A60D-9A86-CA4E3B195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5662AED-1BD0-7441-8989-A41A01DA07BC}"/>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6" name="Footer Placeholder 5">
            <a:extLst>
              <a:ext uri="{FF2B5EF4-FFF2-40B4-BE49-F238E27FC236}">
                <a16:creationId xmlns:a16="http://schemas.microsoft.com/office/drawing/2014/main" id="{22DF87F3-E68C-6C82-50FE-2B929859C96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171914-F236-B53F-672F-9F937E627EA0}"/>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370292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ACCC-F545-A106-223E-70E96EAA739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06F30A9-5B4A-452E-0CB8-8B7A2F39D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001DA-BC9A-6EB3-27D6-A952CA6C0F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63C4B57-0931-D529-CD93-039EDFB65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897E4-8B70-9187-51EE-21CF4779A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495EF61-C752-4569-F929-F0ABDEACCFF2}"/>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8" name="Footer Placeholder 7">
            <a:extLst>
              <a:ext uri="{FF2B5EF4-FFF2-40B4-BE49-F238E27FC236}">
                <a16:creationId xmlns:a16="http://schemas.microsoft.com/office/drawing/2014/main" id="{F54C0EB3-2119-0098-3EDA-0BDC1644B55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66E30C-AB12-5A0C-8F39-FB6655A30DF2}"/>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371179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8F12-2481-D7E7-8E66-B689FC9DA3F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D1E7466-C608-26D5-2764-9A419D0A99EA}"/>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4" name="Footer Placeholder 3">
            <a:extLst>
              <a:ext uri="{FF2B5EF4-FFF2-40B4-BE49-F238E27FC236}">
                <a16:creationId xmlns:a16="http://schemas.microsoft.com/office/drawing/2014/main" id="{C35D3360-C7FD-3429-5E6F-2515AC29BBE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BC3EB9B-8CA3-3632-4C33-7796B9745A65}"/>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83730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89263-9B02-F6C5-7FDA-A0DA5D510625}"/>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3" name="Footer Placeholder 2">
            <a:extLst>
              <a:ext uri="{FF2B5EF4-FFF2-40B4-BE49-F238E27FC236}">
                <a16:creationId xmlns:a16="http://schemas.microsoft.com/office/drawing/2014/main" id="{F6CAD708-8942-CDD7-5F6B-B5C906E9F8E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E517D01-BA81-8EA3-37CE-8CC10CB0A4BC}"/>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352115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4626-A09F-008C-E697-A738A4E48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D55FD73-CE41-ADC1-631D-7CF4F1D0F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9D7E924-0E8F-DD42-6D0C-879802828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5E86B-1B2A-FA85-FCC8-D43F8A9F6A91}"/>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6" name="Footer Placeholder 5">
            <a:extLst>
              <a:ext uri="{FF2B5EF4-FFF2-40B4-BE49-F238E27FC236}">
                <a16:creationId xmlns:a16="http://schemas.microsoft.com/office/drawing/2014/main" id="{7A791D74-1C7D-0FD5-141B-8454BD16601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9B9C4F-D2DA-4E38-03EE-FD5605282991}"/>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412903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ECBF-5DFC-A925-3A2E-376E15848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CC29783-1768-C1B7-882F-DCD61F0D2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9F71C7F-78F1-0CD2-53E6-ADBD27326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361FB-D265-9107-BA79-F5D3ACC22A1C}"/>
              </a:ext>
            </a:extLst>
          </p:cNvPr>
          <p:cNvSpPr>
            <a:spLocks noGrp="1"/>
          </p:cNvSpPr>
          <p:nvPr>
            <p:ph type="dt" sz="half" idx="10"/>
          </p:nvPr>
        </p:nvSpPr>
        <p:spPr/>
        <p:txBody>
          <a:bodyPr/>
          <a:lstStyle/>
          <a:p>
            <a:fld id="{340767BC-A831-4F1C-9374-7DAD4D1A3FAD}" type="datetimeFigureOut">
              <a:rPr lang="en-CA" smtClean="0"/>
              <a:t>2022-05-11</a:t>
            </a:fld>
            <a:endParaRPr lang="en-CA"/>
          </a:p>
        </p:txBody>
      </p:sp>
      <p:sp>
        <p:nvSpPr>
          <p:cNvPr id="6" name="Footer Placeholder 5">
            <a:extLst>
              <a:ext uri="{FF2B5EF4-FFF2-40B4-BE49-F238E27FC236}">
                <a16:creationId xmlns:a16="http://schemas.microsoft.com/office/drawing/2014/main" id="{6B18095F-56C8-3B9A-EB16-FA03040EBF2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7F8230-2D82-BC75-D4BF-133EE816835E}"/>
              </a:ext>
            </a:extLst>
          </p:cNvPr>
          <p:cNvSpPr>
            <a:spLocks noGrp="1"/>
          </p:cNvSpPr>
          <p:nvPr>
            <p:ph type="sldNum" sz="quarter" idx="12"/>
          </p:nvPr>
        </p:nvSpPr>
        <p:spPr/>
        <p:txBody>
          <a:bodyPr/>
          <a:lstStyle/>
          <a:p>
            <a:fld id="{B27CE541-745E-4F24-9CD3-B343449080E5}" type="slidenum">
              <a:rPr lang="en-CA" smtClean="0"/>
              <a:t>‹#›</a:t>
            </a:fld>
            <a:endParaRPr lang="en-CA"/>
          </a:p>
        </p:txBody>
      </p:sp>
    </p:spTree>
    <p:extLst>
      <p:ext uri="{BB962C8B-B14F-4D97-AF65-F5344CB8AC3E}">
        <p14:creationId xmlns:p14="http://schemas.microsoft.com/office/powerpoint/2010/main" val="7750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50184-6CA6-8B5E-D8CA-E9649F9FA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9094684-7878-F2A4-2E3C-F3FA2AD6F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F2BEE4-07BF-C79B-1308-983C49FB4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767BC-A831-4F1C-9374-7DAD4D1A3FAD}" type="datetimeFigureOut">
              <a:rPr lang="en-CA" smtClean="0"/>
              <a:t>2022-05-11</a:t>
            </a:fld>
            <a:endParaRPr lang="en-CA"/>
          </a:p>
        </p:txBody>
      </p:sp>
      <p:sp>
        <p:nvSpPr>
          <p:cNvPr id="5" name="Footer Placeholder 4">
            <a:extLst>
              <a:ext uri="{FF2B5EF4-FFF2-40B4-BE49-F238E27FC236}">
                <a16:creationId xmlns:a16="http://schemas.microsoft.com/office/drawing/2014/main" id="{15A10715-4C77-B0BC-9D32-D03CEE497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03972E7-5B06-94F2-852D-1BA00A2D26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CE541-745E-4F24-9CD3-B343449080E5}" type="slidenum">
              <a:rPr lang="en-CA" smtClean="0"/>
              <a:t>‹#›</a:t>
            </a:fld>
            <a:endParaRPr lang="en-CA"/>
          </a:p>
        </p:txBody>
      </p:sp>
    </p:spTree>
    <p:extLst>
      <p:ext uri="{BB962C8B-B14F-4D97-AF65-F5344CB8AC3E}">
        <p14:creationId xmlns:p14="http://schemas.microsoft.com/office/powerpoint/2010/main" val="2898903450"/>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9A254-8A55-E528-E602-D0C20342F0D9}"/>
              </a:ext>
            </a:extLst>
          </p:cNvPr>
          <p:cNvSpPr>
            <a:spLocks noGrp="1"/>
          </p:cNvSpPr>
          <p:nvPr>
            <p:ph type="ctrTitle"/>
          </p:nvPr>
        </p:nvSpPr>
        <p:spPr>
          <a:xfrm>
            <a:off x="1127208" y="857251"/>
            <a:ext cx="4747280" cy="3098061"/>
          </a:xfrm>
        </p:spPr>
        <p:txBody>
          <a:bodyPr anchor="b">
            <a:normAutofit/>
          </a:bodyPr>
          <a:lstStyle/>
          <a:p>
            <a:pPr algn="l"/>
            <a:r>
              <a:rPr lang="en-CA" sz="3400" dirty="0">
                <a:solidFill>
                  <a:srgbClr val="FFFFFF"/>
                </a:solidFill>
                <a:latin typeface="Franklin Gothic Demi" panose="020B0703020102020204" pitchFamily="34" charset="0"/>
              </a:rPr>
              <a:t>TO WARDS PEACE </a:t>
            </a:r>
            <a:br>
              <a:rPr lang="en-CA" sz="3400" dirty="0">
                <a:solidFill>
                  <a:srgbClr val="FFFFFF"/>
                </a:solidFill>
                <a:latin typeface="Franklin Gothic Demi" panose="020B0703020102020204" pitchFamily="34" charset="0"/>
              </a:rPr>
            </a:br>
            <a:r>
              <a:rPr lang="en-CA" sz="3400" dirty="0">
                <a:solidFill>
                  <a:srgbClr val="FFFFFF"/>
                </a:solidFill>
                <a:latin typeface="Franklin Gothic Demi" panose="020B0703020102020204" pitchFamily="34" charset="0"/>
              </a:rPr>
              <a:t>CAREGIVERS PROGRAM</a:t>
            </a:r>
            <a:br>
              <a:rPr lang="en-CA" sz="3400" dirty="0">
                <a:solidFill>
                  <a:srgbClr val="FFFFFF"/>
                </a:solidFill>
              </a:rPr>
            </a:br>
            <a:br>
              <a:rPr lang="en-CA" sz="3400" dirty="0">
                <a:solidFill>
                  <a:srgbClr val="FFFFFF"/>
                </a:solidFill>
              </a:rPr>
            </a:br>
            <a:r>
              <a:rPr lang="en-CA" sz="3400" dirty="0">
                <a:solidFill>
                  <a:srgbClr val="FFFFFF"/>
                </a:solidFill>
                <a:latin typeface="Franklin Gothic Demi" panose="020B0703020102020204" pitchFamily="34" charset="0"/>
              </a:rPr>
              <a:t>JANE FINCH &amp; REXDALE </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DBAA269B-5CC7-AE24-75A0-5E3F9C7BF620}"/>
              </a:ext>
            </a:extLst>
          </p:cNvPr>
          <p:cNvPicPr>
            <a:picLocks noChangeAspect="1"/>
          </p:cNvPicPr>
          <p:nvPr/>
        </p:nvPicPr>
        <p:blipFill>
          <a:blip r:embed="rId2"/>
          <a:stretch>
            <a:fillRect/>
          </a:stretch>
        </p:blipFill>
        <p:spPr>
          <a:xfrm>
            <a:off x="6920559" y="2799441"/>
            <a:ext cx="3737164" cy="1273404"/>
          </a:xfrm>
          <a:prstGeom prst="rect">
            <a:avLst/>
          </a:prstGeom>
        </p:spPr>
      </p:pic>
    </p:spTree>
    <p:extLst>
      <p:ext uri="{BB962C8B-B14F-4D97-AF65-F5344CB8AC3E}">
        <p14:creationId xmlns:p14="http://schemas.microsoft.com/office/powerpoint/2010/main" val="265233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BE85-EC53-448F-85B8-33B85D3CFC3A}"/>
              </a:ext>
            </a:extLst>
          </p:cNvPr>
          <p:cNvSpPr>
            <a:spLocks noGrp="1"/>
          </p:cNvSpPr>
          <p:nvPr>
            <p:ph type="title"/>
          </p:nvPr>
        </p:nvSpPr>
        <p:spPr>
          <a:xfrm>
            <a:off x="513977" y="370542"/>
            <a:ext cx="9024470" cy="1398493"/>
          </a:xfrm>
        </p:spPr>
        <p:txBody>
          <a:bodyPr>
            <a:normAutofit/>
          </a:bodyPr>
          <a:lstStyle/>
          <a:p>
            <a:r>
              <a:rPr lang="en-CA" sz="3400" dirty="0">
                <a:latin typeface="Franklin Gothic Demi" panose="020B0703020102020204" pitchFamily="34" charset="0"/>
              </a:rPr>
              <a:t>TO WARDS PEACE CAREGIVERS PROGRAM</a:t>
            </a:r>
            <a:br>
              <a:rPr lang="en-CA" sz="3400" dirty="0">
                <a:latin typeface="Franklin Gothic Demi" panose="020B0703020102020204" pitchFamily="34" charset="0"/>
              </a:rPr>
            </a:br>
            <a:r>
              <a:rPr lang="en-CA" sz="3400" dirty="0">
                <a:latin typeface="Franklin Gothic Demi" panose="020B0703020102020204" pitchFamily="34" charset="0"/>
              </a:rPr>
              <a:t>JANE FINCH AND REXDALE</a:t>
            </a:r>
            <a:endParaRPr lang="en-US" sz="3400" b="1" dirty="0">
              <a:latin typeface="Franklin Gothic Demi" panose="020B0703020102020204" pitchFamily="34" charset="0"/>
            </a:endParaRPr>
          </a:p>
        </p:txBody>
      </p:sp>
      <p:sp>
        <p:nvSpPr>
          <p:cNvPr id="50" name="Content Placeholder 2">
            <a:extLst>
              <a:ext uri="{FF2B5EF4-FFF2-40B4-BE49-F238E27FC236}">
                <a16:creationId xmlns:a16="http://schemas.microsoft.com/office/drawing/2014/main" id="{CC590E10-29DD-445C-871E-2B7D420A22D8}"/>
              </a:ext>
            </a:extLst>
          </p:cNvPr>
          <p:cNvSpPr>
            <a:spLocks noGrp="1"/>
          </p:cNvSpPr>
          <p:nvPr>
            <p:ph idx="1"/>
          </p:nvPr>
        </p:nvSpPr>
        <p:spPr>
          <a:xfrm>
            <a:off x="513978" y="1953128"/>
            <a:ext cx="8080187" cy="4904872"/>
          </a:xfrm>
        </p:spPr>
        <p:txBody>
          <a:bodyPr vert="horz" lIns="91440" tIns="45720" rIns="91440" bIns="45720" rtlCol="0" anchor="ctr">
            <a:noAutofit/>
          </a:bodyPr>
          <a:lstStyle/>
          <a:p>
            <a:pPr marL="0" indent="0">
              <a:buNone/>
            </a:pPr>
            <a:r>
              <a:rPr lang="en-US" sz="1900" b="1" dirty="0">
                <a:latin typeface="Arial" panose="020B0604020202020204" pitchFamily="34" charset="0"/>
                <a:cs typeface="Arial" panose="020B0604020202020204" pitchFamily="34" charset="0"/>
              </a:rPr>
              <a:t>WHO CAN APPLY</a:t>
            </a:r>
          </a:p>
          <a:p>
            <a:r>
              <a:rPr lang="en-CA" sz="2000" dirty="0">
                <a:latin typeface="Arial" panose="020B0604020202020204" pitchFamily="34" charset="0"/>
                <a:cs typeface="Arial" panose="020B0604020202020204" pitchFamily="34" charset="0"/>
              </a:rPr>
              <a:t>For the purposes of the TO Wards Peace pilot, </a:t>
            </a:r>
            <a:r>
              <a:rPr lang="en-CA" sz="2000" b="1" dirty="0">
                <a:latin typeface="Arial" panose="020B0604020202020204" pitchFamily="34" charset="0"/>
                <a:cs typeface="Arial" panose="020B0604020202020204" pitchFamily="34" charset="0"/>
              </a:rPr>
              <a:t>grassroots groups will be emerging or established groups representing a collective of individuals that have extensive place-based knowledge of one of the two identified communities.</a:t>
            </a:r>
          </a:p>
          <a:p>
            <a:r>
              <a:rPr lang="en-CA" sz="2000" dirty="0">
                <a:latin typeface="Arial" panose="020B0604020202020204" pitchFamily="34" charset="0"/>
                <a:cs typeface="Arial" panose="020B0604020202020204" pitchFamily="34" charset="0"/>
              </a:rPr>
              <a:t> These </a:t>
            </a:r>
            <a:r>
              <a:rPr lang="en-CA" sz="2000" b="1" dirty="0">
                <a:latin typeface="Arial" panose="020B0604020202020204" pitchFamily="34" charset="0"/>
                <a:cs typeface="Arial" panose="020B0604020202020204" pitchFamily="34" charset="0"/>
              </a:rPr>
              <a:t>groups will also need to have connections with caregivers in these communities, the capacity and ability to create meaningful culturally relevant interventions for and with local caregivers, aimed at supporting capacity building, healing and advocacy </a:t>
            </a:r>
            <a:endParaRPr lang="en-US" sz="1900" b="1" dirty="0">
              <a:latin typeface="Arial" panose="020B0604020202020204" pitchFamily="34" charset="0"/>
              <a:cs typeface="Arial" panose="020B0604020202020204" pitchFamily="34" charset="0"/>
            </a:endParaRPr>
          </a:p>
          <a:p>
            <a:endParaRPr lang="en-US" sz="1900" dirty="0"/>
          </a:p>
        </p:txBody>
      </p:sp>
      <p:sp>
        <p:nvSpPr>
          <p:cNvPr id="51"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A57660B0-7ABE-4DE8-3872-B5A92F50CE0B}"/>
              </a:ext>
            </a:extLst>
          </p:cNvPr>
          <p:cNvPicPr>
            <a:picLocks noChangeAspect="1"/>
          </p:cNvPicPr>
          <p:nvPr/>
        </p:nvPicPr>
        <p:blipFill>
          <a:blip r:embed="rId3"/>
          <a:stretch>
            <a:fillRect/>
          </a:stretch>
        </p:blipFill>
        <p:spPr>
          <a:xfrm>
            <a:off x="9078469" y="3179903"/>
            <a:ext cx="1819871" cy="620103"/>
          </a:xfrm>
          <a:prstGeom prst="rect">
            <a:avLst/>
          </a:prstGeom>
        </p:spPr>
      </p:pic>
    </p:spTree>
    <p:extLst>
      <p:ext uri="{BB962C8B-B14F-4D97-AF65-F5344CB8AC3E}">
        <p14:creationId xmlns:p14="http://schemas.microsoft.com/office/powerpoint/2010/main" val="396014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AE5E12-26DB-317A-D607-68BD71F538B1}"/>
              </a:ext>
            </a:extLst>
          </p:cNvPr>
          <p:cNvSpPr>
            <a:spLocks noGrp="1"/>
          </p:cNvSpPr>
          <p:nvPr>
            <p:ph type="title"/>
          </p:nvPr>
        </p:nvSpPr>
        <p:spPr>
          <a:xfrm>
            <a:off x="1145136" y="1028700"/>
            <a:ext cx="9947305" cy="1090657"/>
          </a:xfrm>
        </p:spPr>
        <p:txBody>
          <a:bodyPr vert="horz" lIns="91440" tIns="45720" rIns="91440" bIns="45720" rtlCol="0" anchor="b">
            <a:normAutofit/>
          </a:bodyPr>
          <a:lstStyle/>
          <a:p>
            <a:pPr algn="ctr"/>
            <a:r>
              <a:rPr lang="en-US" sz="3400">
                <a:solidFill>
                  <a:srgbClr val="FFFFFF"/>
                </a:solidFill>
              </a:rPr>
              <a:t>Partnering with Delta Family Resource </a:t>
            </a:r>
            <a:br>
              <a:rPr lang="en-US" sz="3400">
                <a:solidFill>
                  <a:srgbClr val="FFFFFF"/>
                </a:solidFill>
              </a:rPr>
            </a:br>
            <a:endParaRPr lang="en-US" sz="3400">
              <a:solidFill>
                <a:srgbClr val="FFFFFF"/>
              </a:solidFill>
            </a:endParaRPr>
          </a:p>
        </p:txBody>
      </p:sp>
      <p:sp>
        <p:nvSpPr>
          <p:cNvPr id="31" name="Freeform: Shape 30">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Colourful carved figures of humans">
            <a:extLst>
              <a:ext uri="{FF2B5EF4-FFF2-40B4-BE49-F238E27FC236}">
                <a16:creationId xmlns:a16="http://schemas.microsoft.com/office/drawing/2014/main" id="{ED289B75-07C3-BDE2-567E-B00F2674471E}"/>
              </a:ext>
            </a:extLst>
          </p:cNvPr>
          <p:cNvPicPr>
            <a:picLocks noChangeAspect="1"/>
          </p:cNvPicPr>
          <p:nvPr/>
        </p:nvPicPr>
        <p:blipFill rotWithShape="1">
          <a:blip r:embed="rId2"/>
          <a:srcRect t="17278" r="1" b="17279"/>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pic>
        <p:nvPicPr>
          <p:cNvPr id="8" name="Content Placeholder 3">
            <a:extLst>
              <a:ext uri="{FF2B5EF4-FFF2-40B4-BE49-F238E27FC236}">
                <a16:creationId xmlns:a16="http://schemas.microsoft.com/office/drawing/2014/main" id="{096EFFC7-5CC8-3350-CE25-05F7E33C6883}"/>
              </a:ext>
            </a:extLst>
          </p:cNvPr>
          <p:cNvPicPr>
            <a:picLocks noChangeAspect="1"/>
          </p:cNvPicPr>
          <p:nvPr/>
        </p:nvPicPr>
        <p:blipFill>
          <a:blip r:embed="rId3"/>
          <a:stretch>
            <a:fillRect/>
          </a:stretch>
        </p:blipFill>
        <p:spPr>
          <a:xfrm>
            <a:off x="9977879" y="256821"/>
            <a:ext cx="1819871" cy="620103"/>
          </a:xfrm>
          <a:prstGeom prst="rect">
            <a:avLst/>
          </a:prstGeom>
        </p:spPr>
      </p:pic>
    </p:spTree>
    <p:extLst>
      <p:ext uri="{BB962C8B-B14F-4D97-AF65-F5344CB8AC3E}">
        <p14:creationId xmlns:p14="http://schemas.microsoft.com/office/powerpoint/2010/main" val="135715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820F-B0D1-A7E7-E6FC-E656CC486B67}"/>
              </a:ext>
            </a:extLst>
          </p:cNvPr>
          <p:cNvSpPr>
            <a:spLocks noGrp="1"/>
          </p:cNvSpPr>
          <p:nvPr>
            <p:ph type="title"/>
          </p:nvPr>
        </p:nvSpPr>
        <p:spPr>
          <a:xfrm>
            <a:off x="1136428" y="627564"/>
            <a:ext cx="7474172" cy="1325563"/>
          </a:xfrm>
        </p:spPr>
        <p:txBody>
          <a:bodyPr>
            <a:normAutofit/>
          </a:bodyPr>
          <a:lstStyle/>
          <a:p>
            <a:r>
              <a:rPr lang="en-CA">
                <a:latin typeface="Franklin Gothic Demi" panose="020B0703020102020204" pitchFamily="34" charset="0"/>
              </a:rPr>
              <a:t>Partnership Expectations  </a:t>
            </a:r>
            <a:br>
              <a:rPr lang="en-CA">
                <a:latin typeface="Franklin Gothic Demi" panose="020B0703020102020204" pitchFamily="34" charset="0"/>
              </a:rPr>
            </a:br>
            <a:endParaRPr lang="en-CA"/>
          </a:p>
        </p:txBody>
      </p:sp>
      <p:sp>
        <p:nvSpPr>
          <p:cNvPr id="3" name="Content Placeholder 2">
            <a:extLst>
              <a:ext uri="{FF2B5EF4-FFF2-40B4-BE49-F238E27FC236}">
                <a16:creationId xmlns:a16="http://schemas.microsoft.com/office/drawing/2014/main" id="{500BD755-8127-B8CD-B831-97C260388B01}"/>
              </a:ext>
            </a:extLst>
          </p:cNvPr>
          <p:cNvSpPr>
            <a:spLocks noGrp="1"/>
          </p:cNvSpPr>
          <p:nvPr>
            <p:ph idx="1"/>
          </p:nvPr>
        </p:nvSpPr>
        <p:spPr>
          <a:xfrm>
            <a:off x="1136429" y="2278173"/>
            <a:ext cx="7033210" cy="3450613"/>
          </a:xfrm>
        </p:spPr>
        <p:txBody>
          <a:bodyPr anchor="ctr">
            <a:normAutofit/>
          </a:bodyPr>
          <a:lstStyle/>
          <a:p>
            <a:r>
              <a:rPr lang="en-CA" sz="2400" dirty="0">
                <a:latin typeface="Arial" panose="020B0604020202020204" pitchFamily="34" charset="0"/>
                <a:cs typeface="Arial" panose="020B0604020202020204" pitchFamily="34" charset="0"/>
              </a:rPr>
              <a:t>Selected groups will work in partnership through a trustee relationship with Delta Family to develop, implement, monitor and evaluate their programs and connect with the overall TO Wards Peace model. </a:t>
            </a:r>
          </a:p>
          <a:p>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All activities must adhere to any health and safety protocols outlined by Toronto Public Health</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CAC21A0-6EB0-1ECB-9101-618B791C1F52}"/>
              </a:ext>
            </a:extLst>
          </p:cNvPr>
          <p:cNvPicPr>
            <a:picLocks noChangeAspect="1"/>
          </p:cNvPicPr>
          <p:nvPr/>
        </p:nvPicPr>
        <p:blipFill>
          <a:blip r:embed="rId2"/>
          <a:stretch>
            <a:fillRect/>
          </a:stretch>
        </p:blipFill>
        <p:spPr>
          <a:xfrm>
            <a:off x="9254442" y="3179904"/>
            <a:ext cx="1462088" cy="498192"/>
          </a:xfrm>
          <a:prstGeom prst="rect">
            <a:avLst/>
          </a:prstGeom>
        </p:spPr>
      </p:pic>
    </p:spTree>
    <p:extLst>
      <p:ext uri="{BB962C8B-B14F-4D97-AF65-F5344CB8AC3E}">
        <p14:creationId xmlns:p14="http://schemas.microsoft.com/office/powerpoint/2010/main" val="157051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CCD-B92B-5F05-2604-C9F26567CE07}"/>
              </a:ext>
            </a:extLst>
          </p:cNvPr>
          <p:cNvSpPr>
            <a:spLocks noGrp="1"/>
          </p:cNvSpPr>
          <p:nvPr>
            <p:ph type="title"/>
          </p:nvPr>
        </p:nvSpPr>
        <p:spPr>
          <a:xfrm>
            <a:off x="1136428" y="627564"/>
            <a:ext cx="7474172" cy="1325563"/>
          </a:xfrm>
        </p:spPr>
        <p:txBody>
          <a:bodyPr>
            <a:normAutofit fontScale="90000"/>
          </a:bodyPr>
          <a:lstStyle/>
          <a:p>
            <a:r>
              <a:rPr lang="en-CA" b="1" dirty="0">
                <a:latin typeface="Franklin Gothic Demi" panose="020B0703020102020204" pitchFamily="34" charset="0"/>
              </a:rPr>
              <a:t>REQUEST FOR PROPOSAL 101</a:t>
            </a:r>
            <a:br>
              <a:rPr lang="en-CA" dirty="0">
                <a:latin typeface="Franklin Gothic Demi" panose="020B0703020102020204" pitchFamily="34" charset="0"/>
              </a:rPr>
            </a:br>
            <a:endParaRPr lang="en-CA" dirty="0"/>
          </a:p>
        </p:txBody>
      </p:sp>
      <p:sp>
        <p:nvSpPr>
          <p:cNvPr id="3" name="Content Placeholder 2">
            <a:extLst>
              <a:ext uri="{FF2B5EF4-FFF2-40B4-BE49-F238E27FC236}">
                <a16:creationId xmlns:a16="http://schemas.microsoft.com/office/drawing/2014/main" id="{ADB5EBBB-2188-935A-A359-3C0BA03FC255}"/>
              </a:ext>
            </a:extLst>
          </p:cNvPr>
          <p:cNvSpPr>
            <a:spLocks noGrp="1"/>
          </p:cNvSpPr>
          <p:nvPr>
            <p:ph idx="1"/>
          </p:nvPr>
        </p:nvSpPr>
        <p:spPr>
          <a:xfrm>
            <a:off x="1256351" y="2068310"/>
            <a:ext cx="6718417" cy="3538011"/>
          </a:xfrm>
        </p:spPr>
        <p:txBody>
          <a:bodyPr anchor="ctr">
            <a:normAutofit/>
          </a:bodyPr>
          <a:lstStyle/>
          <a:p>
            <a:pPr lvl="1"/>
            <a:r>
              <a:rPr lang="en-CA" sz="2500" dirty="0">
                <a:latin typeface="Arial" panose="020B0604020202020204" pitchFamily="34" charset="0"/>
                <a:cs typeface="Arial" panose="020B0604020202020204" pitchFamily="34" charset="0"/>
              </a:rPr>
              <a:t>Eligibility- budget &amp; staffing </a:t>
            </a:r>
          </a:p>
          <a:p>
            <a:pPr lvl="1"/>
            <a:r>
              <a:rPr lang="en-CA" sz="2500" dirty="0">
                <a:latin typeface="Arial" panose="020B0604020202020204" pitchFamily="34" charset="0"/>
                <a:cs typeface="Arial" panose="020B0604020202020204" pitchFamily="34" charset="0"/>
              </a:rPr>
              <a:t>Grassroots experienced required </a:t>
            </a:r>
          </a:p>
          <a:p>
            <a:pPr lvl="1"/>
            <a:r>
              <a:rPr lang="en-CA" sz="2500" dirty="0">
                <a:latin typeface="Arial" panose="020B0604020202020204" pitchFamily="34" charset="0"/>
                <a:cs typeface="Arial" panose="020B0604020202020204" pitchFamily="34" charset="0"/>
              </a:rPr>
              <a:t>Eligible costs &amp; ineligible costs </a:t>
            </a:r>
          </a:p>
          <a:p>
            <a:pPr lvl="1"/>
            <a:r>
              <a:rPr lang="en-CA" sz="2500" dirty="0">
                <a:latin typeface="Arial" panose="020B0604020202020204" pitchFamily="34" charset="0"/>
                <a:cs typeface="Arial" panose="020B0604020202020204" pitchFamily="34" charset="0"/>
              </a:rPr>
              <a:t>The Application Form </a:t>
            </a:r>
          </a:p>
          <a:p>
            <a:pPr lvl="1"/>
            <a:r>
              <a:rPr lang="en-CA" sz="2500" dirty="0">
                <a:latin typeface="Arial" panose="020B0604020202020204" pitchFamily="34" charset="0"/>
                <a:cs typeface="Arial" panose="020B0604020202020204" pitchFamily="34" charset="0"/>
              </a:rPr>
              <a:t>Timeline </a:t>
            </a:r>
          </a:p>
          <a:p>
            <a:pPr marL="0" indent="0">
              <a:buNone/>
            </a:pPr>
            <a:endParaRPr lang="en-CA"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80BF82-7097-4707-3300-967A7018BA4D}"/>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246953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CCD-B92B-5F05-2604-C9F26567CE07}"/>
              </a:ext>
            </a:extLst>
          </p:cNvPr>
          <p:cNvSpPr>
            <a:spLocks noGrp="1"/>
          </p:cNvSpPr>
          <p:nvPr>
            <p:ph type="title"/>
          </p:nvPr>
        </p:nvSpPr>
        <p:spPr>
          <a:xfrm>
            <a:off x="1136428" y="627564"/>
            <a:ext cx="7474172" cy="1325563"/>
          </a:xfrm>
        </p:spPr>
        <p:txBody>
          <a:bodyPr>
            <a:normAutofit fontScale="90000"/>
          </a:bodyPr>
          <a:lstStyle/>
          <a:p>
            <a:r>
              <a:rPr lang="en-CA" b="1" dirty="0">
                <a:latin typeface="Franklin Gothic Demi" panose="020B0703020102020204" pitchFamily="34" charset="0"/>
              </a:rPr>
              <a:t>REQUEST FOR PROPOSALS 101</a:t>
            </a:r>
            <a:br>
              <a:rPr lang="en-CA" dirty="0">
                <a:latin typeface="Franklin Gothic Demi" panose="020B0703020102020204" pitchFamily="34" charset="0"/>
              </a:rPr>
            </a:br>
            <a:endParaRPr lang="en-CA" dirty="0"/>
          </a:p>
        </p:txBody>
      </p:sp>
      <p:sp>
        <p:nvSpPr>
          <p:cNvPr id="3" name="Content Placeholder 2">
            <a:extLst>
              <a:ext uri="{FF2B5EF4-FFF2-40B4-BE49-F238E27FC236}">
                <a16:creationId xmlns:a16="http://schemas.microsoft.com/office/drawing/2014/main" id="{ADB5EBBB-2188-935A-A359-3C0BA03FC255}"/>
              </a:ext>
            </a:extLst>
          </p:cNvPr>
          <p:cNvSpPr>
            <a:spLocks noGrp="1"/>
          </p:cNvSpPr>
          <p:nvPr>
            <p:ph idx="1"/>
          </p:nvPr>
        </p:nvSpPr>
        <p:spPr>
          <a:xfrm>
            <a:off x="1256351" y="2068310"/>
            <a:ext cx="6718417" cy="3538011"/>
          </a:xfrm>
        </p:spPr>
        <p:txBody>
          <a:bodyPr anchor="ctr">
            <a:normAutofit/>
          </a:bodyPr>
          <a:lstStyle/>
          <a:p>
            <a:pPr marL="0" indent="0">
              <a:buNone/>
            </a:pPr>
            <a:r>
              <a:rPr lang="en-CA" sz="2900" dirty="0">
                <a:latin typeface="Arial" panose="020B0604020202020204" pitchFamily="34" charset="0"/>
                <a:cs typeface="Arial" panose="020B0604020202020204" pitchFamily="34" charset="0"/>
              </a:rPr>
              <a:t>You must have:</a:t>
            </a:r>
          </a:p>
          <a:p>
            <a:pPr>
              <a:buFontTx/>
              <a:buChar char="-"/>
            </a:pPr>
            <a:r>
              <a:rPr lang="en-CA" sz="2900" dirty="0">
                <a:latin typeface="Arial" panose="020B0604020202020204" pitchFamily="34" charset="0"/>
                <a:cs typeface="Arial" panose="020B0604020202020204" pitchFamily="34" charset="0"/>
              </a:rPr>
              <a:t>An annual operating budget </a:t>
            </a:r>
            <a:r>
              <a:rPr lang="en-CA" sz="2900" i="1" dirty="0">
                <a:latin typeface="Arial" panose="020B0604020202020204" pitchFamily="34" charset="0"/>
                <a:cs typeface="Arial" panose="020B0604020202020204" pitchFamily="34" charset="0"/>
              </a:rPr>
              <a:t>up to </a:t>
            </a:r>
            <a:r>
              <a:rPr lang="en-CA" sz="2900" dirty="0">
                <a:latin typeface="Arial" panose="020B0604020202020204" pitchFamily="34" charset="0"/>
                <a:cs typeface="Arial" panose="020B0604020202020204" pitchFamily="34" charset="0"/>
              </a:rPr>
              <a:t>a maximum of $100,000</a:t>
            </a:r>
          </a:p>
          <a:p>
            <a:pPr>
              <a:buFontTx/>
              <a:buChar char="-"/>
            </a:pPr>
            <a:r>
              <a:rPr lang="en-CA" sz="2900" dirty="0">
                <a:latin typeface="Arial" panose="020B0604020202020204" pitchFamily="34" charset="0"/>
                <a:cs typeface="Arial" panose="020B0604020202020204" pitchFamily="34" charset="0"/>
              </a:rPr>
              <a:t>No more than 1 full-time paid staff, or 2 part-time leaders and/or your group should be entirely volunteer-based</a:t>
            </a:r>
          </a:p>
          <a:p>
            <a:pPr marL="0" indent="0">
              <a:buNone/>
            </a:pPr>
            <a:r>
              <a:rPr lang="en-CA" sz="2900" dirty="0">
                <a:latin typeface="Arial" panose="020B0604020202020204" pitchFamily="34" charset="0"/>
                <a:cs typeface="Arial" panose="020B0604020202020204" pitchFamily="34" charset="0"/>
              </a:rPr>
              <a:t>	</a:t>
            </a:r>
            <a:endParaRPr lang="en-CA"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80BF82-7097-4707-3300-967A7018BA4D}"/>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262698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CCD-B92B-5F05-2604-C9F26567CE07}"/>
              </a:ext>
            </a:extLst>
          </p:cNvPr>
          <p:cNvSpPr>
            <a:spLocks noGrp="1"/>
          </p:cNvSpPr>
          <p:nvPr>
            <p:ph type="title"/>
          </p:nvPr>
        </p:nvSpPr>
        <p:spPr>
          <a:xfrm>
            <a:off x="1136428" y="627565"/>
            <a:ext cx="7474172" cy="992230"/>
          </a:xfrm>
        </p:spPr>
        <p:txBody>
          <a:bodyPr>
            <a:normAutofit/>
          </a:bodyPr>
          <a:lstStyle/>
          <a:p>
            <a:r>
              <a:rPr lang="en-CA" dirty="0">
                <a:latin typeface="Franklin Gothic Demi" panose="020B0703020102020204" pitchFamily="34" charset="0"/>
              </a:rPr>
              <a:t>The Program</a:t>
            </a:r>
            <a:endParaRPr lang="en-CA" dirty="0"/>
          </a:p>
        </p:txBody>
      </p:sp>
      <p:sp>
        <p:nvSpPr>
          <p:cNvPr id="3" name="Content Placeholder 2">
            <a:extLst>
              <a:ext uri="{FF2B5EF4-FFF2-40B4-BE49-F238E27FC236}">
                <a16:creationId xmlns:a16="http://schemas.microsoft.com/office/drawing/2014/main" id="{ADB5EBBB-2188-935A-A359-3C0BA03FC255}"/>
              </a:ext>
            </a:extLst>
          </p:cNvPr>
          <p:cNvSpPr>
            <a:spLocks noGrp="1"/>
          </p:cNvSpPr>
          <p:nvPr>
            <p:ph idx="1"/>
          </p:nvPr>
        </p:nvSpPr>
        <p:spPr>
          <a:xfrm>
            <a:off x="1256351" y="1619795"/>
            <a:ext cx="6718417" cy="5029199"/>
          </a:xfrm>
        </p:spPr>
        <p:txBody>
          <a:bodyPr anchor="ctr">
            <a:normAutofit fontScale="85000" lnSpcReduction="20000"/>
          </a:bodyPr>
          <a:lstStyle/>
          <a:p>
            <a:pPr marL="0" indent="0">
              <a:buNone/>
            </a:pPr>
            <a:r>
              <a:rPr lang="en-CA" sz="3200" b="1" dirty="0">
                <a:latin typeface="Arial" panose="020B0604020202020204" pitchFamily="34" charset="0"/>
                <a:cs typeface="Arial" panose="020B0604020202020204" pitchFamily="34" charset="0"/>
              </a:rPr>
              <a:t>Selected groups will be responsible for:</a:t>
            </a:r>
          </a:p>
          <a:p>
            <a:pPr marL="0" indent="0">
              <a:buNone/>
            </a:pPr>
            <a:endParaRPr lang="en-CA" sz="3200" b="1"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Program design </a:t>
            </a:r>
          </a:p>
          <a:p>
            <a:r>
              <a:rPr lang="en-CA" sz="3200" dirty="0">
                <a:latin typeface="Arial" panose="020B0604020202020204" pitchFamily="34" charset="0"/>
                <a:cs typeface="Arial" panose="020B0604020202020204" pitchFamily="34" charset="0"/>
              </a:rPr>
              <a:t>Program delivery</a:t>
            </a:r>
          </a:p>
          <a:p>
            <a:r>
              <a:rPr lang="en-CA" sz="3200" dirty="0">
                <a:latin typeface="Arial" panose="020B0604020202020204" pitchFamily="34" charset="0"/>
                <a:cs typeface="Arial" panose="020B0604020202020204" pitchFamily="34" charset="0"/>
              </a:rPr>
              <a:t>Capacity building with Caregivers</a:t>
            </a:r>
          </a:p>
          <a:p>
            <a:r>
              <a:rPr lang="en-CA" sz="3200" dirty="0">
                <a:latin typeface="Arial" panose="020B0604020202020204" pitchFamily="34" charset="0"/>
                <a:cs typeface="Arial" panose="020B0604020202020204" pitchFamily="34" charset="0"/>
              </a:rPr>
              <a:t>Outreach</a:t>
            </a:r>
          </a:p>
          <a:p>
            <a:r>
              <a:rPr lang="en-CA" sz="3200" dirty="0">
                <a:latin typeface="Arial" panose="020B0604020202020204" pitchFamily="34" charset="0"/>
                <a:cs typeface="Arial" panose="020B0604020202020204" pitchFamily="34" charset="0"/>
              </a:rPr>
              <a:t>Community engagement</a:t>
            </a:r>
          </a:p>
          <a:p>
            <a:r>
              <a:rPr lang="en-CA" sz="3200" dirty="0">
                <a:latin typeface="Arial" panose="020B0604020202020204" pitchFamily="34" charset="0"/>
                <a:cs typeface="Arial" panose="020B0604020202020204" pitchFamily="34" charset="0"/>
              </a:rPr>
              <a:t>Regular engagement with Delta Family and/or City of Toronto</a:t>
            </a:r>
          </a:p>
          <a:p>
            <a:r>
              <a:rPr lang="en-CA" sz="3200" dirty="0">
                <a:latin typeface="Arial" panose="020B0604020202020204" pitchFamily="34" charset="0"/>
                <a:cs typeface="Arial" panose="020B0604020202020204" pitchFamily="34" charset="0"/>
              </a:rPr>
              <a:t>Documenting and reporting on their outcomes (with some support from Delta Family</a:t>
            </a:r>
          </a:p>
          <a:p>
            <a:pPr marL="0" indent="0">
              <a:buNone/>
            </a:pPr>
            <a:r>
              <a:rPr lang="en-CA" sz="2900" dirty="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80BF82-7097-4707-3300-967A7018BA4D}"/>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78023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CCD-B92B-5F05-2604-C9F26567CE07}"/>
              </a:ext>
            </a:extLst>
          </p:cNvPr>
          <p:cNvSpPr>
            <a:spLocks noGrp="1"/>
          </p:cNvSpPr>
          <p:nvPr>
            <p:ph type="title"/>
          </p:nvPr>
        </p:nvSpPr>
        <p:spPr>
          <a:xfrm>
            <a:off x="962212" y="627564"/>
            <a:ext cx="8104094" cy="699211"/>
          </a:xfrm>
        </p:spPr>
        <p:txBody>
          <a:bodyPr>
            <a:normAutofit/>
          </a:bodyPr>
          <a:lstStyle/>
          <a:p>
            <a:r>
              <a:rPr lang="en-CA" sz="4400" b="1" dirty="0">
                <a:latin typeface="Franklin Gothic Demi" panose="020B0703020102020204" pitchFamily="34" charset="0"/>
              </a:rPr>
              <a:t>Grassroots experience required</a:t>
            </a:r>
            <a:endParaRPr lang="en-CA"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ADB5EBBB-2188-935A-A359-3C0BA03FC255}"/>
              </a:ext>
            </a:extLst>
          </p:cNvPr>
          <p:cNvSpPr>
            <a:spLocks noGrp="1"/>
          </p:cNvSpPr>
          <p:nvPr>
            <p:ph idx="1"/>
          </p:nvPr>
        </p:nvSpPr>
        <p:spPr>
          <a:xfrm>
            <a:off x="1010025" y="1565836"/>
            <a:ext cx="6964744" cy="4040486"/>
          </a:xfrm>
        </p:spPr>
        <p:txBody>
          <a:bodyPr anchor="ctr">
            <a:noAutofit/>
          </a:bodyPr>
          <a:lstStyle/>
          <a:p>
            <a:pPr>
              <a:lnSpc>
                <a:spcPct val="110000"/>
              </a:lnSpc>
            </a:pPr>
            <a:r>
              <a:rPr lang="en-CA" sz="1900" dirty="0">
                <a:latin typeface="Arial" panose="020B0604020202020204" pitchFamily="34" charset="0"/>
                <a:cs typeface="Arial" panose="020B0604020202020204" pitchFamily="34" charset="0"/>
              </a:rPr>
              <a:t>Place-based experience in the Jane-Finch or Rexdale communities . </a:t>
            </a:r>
          </a:p>
          <a:p>
            <a:pPr>
              <a:lnSpc>
                <a:spcPct val="110000"/>
              </a:lnSpc>
            </a:pPr>
            <a:r>
              <a:rPr lang="en-CA" sz="1900" dirty="0">
                <a:latin typeface="Arial" panose="020B0604020202020204" pitchFamily="34" charset="0"/>
                <a:cs typeface="Arial" panose="020B0604020202020204" pitchFamily="34" charset="0"/>
              </a:rPr>
              <a:t>Demonstrated extensive and recent (within the last 3 years) experience working with caregivers and families of young people most vulnerable to involvement in serious violence and crime (MVP) and their families</a:t>
            </a:r>
          </a:p>
          <a:p>
            <a:pPr>
              <a:lnSpc>
                <a:spcPct val="110000"/>
              </a:lnSpc>
            </a:pPr>
            <a:r>
              <a:rPr lang="en-CA" sz="1900" dirty="0">
                <a:latin typeface="Arial" panose="020B0604020202020204" pitchFamily="34" charset="0"/>
                <a:cs typeface="Arial" panose="020B0604020202020204" pitchFamily="34" charset="0"/>
              </a:rPr>
              <a:t>Some knowledge of the justice system, risk factors, causes and consequences impacting families at high risk </a:t>
            </a:r>
          </a:p>
          <a:p>
            <a:pPr>
              <a:lnSpc>
                <a:spcPct val="110000"/>
              </a:lnSpc>
            </a:pPr>
            <a:r>
              <a:rPr lang="en-CA" sz="1900" dirty="0">
                <a:latin typeface="Arial" panose="020B0604020202020204" pitchFamily="34" charset="0"/>
                <a:cs typeface="Arial" panose="020B0604020202020204" pitchFamily="34" charset="0"/>
              </a:rPr>
              <a:t>Extensive and recent experience working with caregivers of Black, Indigenous, and People of Colour (BIPOC) children, youth and families</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80BF82-7097-4707-3300-967A7018BA4D}"/>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2609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CCD-B92B-5F05-2604-C9F26567CE07}"/>
              </a:ext>
            </a:extLst>
          </p:cNvPr>
          <p:cNvSpPr>
            <a:spLocks noGrp="1"/>
          </p:cNvSpPr>
          <p:nvPr>
            <p:ph type="title"/>
          </p:nvPr>
        </p:nvSpPr>
        <p:spPr>
          <a:xfrm>
            <a:off x="619432" y="627564"/>
            <a:ext cx="8446874" cy="699211"/>
          </a:xfrm>
        </p:spPr>
        <p:txBody>
          <a:bodyPr>
            <a:noAutofit/>
          </a:bodyPr>
          <a:lstStyle/>
          <a:p>
            <a:r>
              <a:rPr lang="en-CA" b="1" dirty="0">
                <a:latin typeface="Franklin Gothic Demi" panose="020B0703020102020204" pitchFamily="34" charset="0"/>
              </a:rPr>
              <a:t>Grassroots experience required</a:t>
            </a:r>
            <a:endParaRPr lang="en-CA"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ADB5EBBB-2188-935A-A359-3C0BA03FC255}"/>
              </a:ext>
            </a:extLst>
          </p:cNvPr>
          <p:cNvSpPr>
            <a:spLocks noGrp="1"/>
          </p:cNvSpPr>
          <p:nvPr>
            <p:ph idx="1"/>
          </p:nvPr>
        </p:nvSpPr>
        <p:spPr>
          <a:xfrm>
            <a:off x="1010025" y="1565836"/>
            <a:ext cx="6964744" cy="4040486"/>
          </a:xfrm>
        </p:spPr>
        <p:txBody>
          <a:bodyPr anchor="ctr">
            <a:noAutofit/>
          </a:bodyPr>
          <a:lstStyle/>
          <a:p>
            <a:pPr lvl="0"/>
            <a:endParaRPr lang="en-CA" sz="2400" dirty="0">
              <a:solidFill>
                <a:prstClr val="black"/>
              </a:solidFill>
            </a:endParaRPr>
          </a:p>
          <a:p>
            <a:pPr lvl="0"/>
            <a:r>
              <a:rPr lang="en-CA" sz="2400" dirty="0">
                <a:solidFill>
                  <a:prstClr val="black"/>
                </a:solidFill>
              </a:rPr>
              <a:t>Lived experience of the issues faced by BIPOC families living in low-income, over-policed communities</a:t>
            </a:r>
          </a:p>
          <a:p>
            <a:pPr lvl="0"/>
            <a:r>
              <a:rPr lang="en-CA" sz="2400" dirty="0">
                <a:solidFill>
                  <a:prstClr val="black"/>
                </a:solidFill>
              </a:rPr>
              <a:t>Lived and/or working experience with families with youth who are involved in serious violence and crime (e.g., gang-involved, incarcerated and/or previous involvement in violence)</a:t>
            </a:r>
          </a:p>
          <a:p>
            <a:pPr lvl="0"/>
            <a:r>
              <a:rPr lang="en-CA" sz="2400" dirty="0">
                <a:solidFill>
                  <a:prstClr val="black"/>
                </a:solidFill>
              </a:rPr>
              <a:t>Deep roots and good standing relationships in the target communities of Rexdale or Jane Finch</a:t>
            </a:r>
          </a:p>
          <a:p>
            <a:pPr lvl="0"/>
            <a:r>
              <a:rPr lang="en-CA" sz="2400" dirty="0">
                <a:solidFill>
                  <a:prstClr val="black"/>
                </a:solidFill>
              </a:rPr>
              <a:t>Understanding of anti-oppression and the impact of racism and imperialism on BIPOC communities </a:t>
            </a:r>
          </a:p>
          <a:p>
            <a:pPr>
              <a:lnSpc>
                <a:spcPct val="110000"/>
              </a:lnSpc>
            </a:pPr>
            <a:endParaRPr lang="en-CA" sz="19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A80BF82-7097-4707-3300-967A7018BA4D}"/>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4088937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CCD-B92B-5F05-2604-C9F26567CE07}"/>
              </a:ext>
            </a:extLst>
          </p:cNvPr>
          <p:cNvSpPr>
            <a:spLocks noGrp="1"/>
          </p:cNvSpPr>
          <p:nvPr>
            <p:ph type="title"/>
          </p:nvPr>
        </p:nvSpPr>
        <p:spPr>
          <a:xfrm>
            <a:off x="962212" y="627564"/>
            <a:ext cx="6323106" cy="699211"/>
          </a:xfrm>
        </p:spPr>
        <p:txBody>
          <a:bodyPr>
            <a:normAutofit/>
          </a:bodyPr>
          <a:lstStyle/>
          <a:p>
            <a:r>
              <a:rPr lang="en-CA" sz="3800" b="1" dirty="0">
                <a:latin typeface="Franklin Gothic Demi" panose="020B0703020102020204" pitchFamily="34" charset="0"/>
              </a:rPr>
              <a:t>   Eligible &amp; ineligible costs</a:t>
            </a:r>
            <a:endParaRPr lang="en-CA" sz="3800"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ADB5EBBB-2188-935A-A359-3C0BA03FC255}"/>
              </a:ext>
            </a:extLst>
          </p:cNvPr>
          <p:cNvSpPr>
            <a:spLocks noGrp="1"/>
          </p:cNvSpPr>
          <p:nvPr>
            <p:ph idx="1"/>
          </p:nvPr>
        </p:nvSpPr>
        <p:spPr>
          <a:xfrm>
            <a:off x="699247" y="2235199"/>
            <a:ext cx="4109632" cy="3263545"/>
          </a:xfrm>
        </p:spPr>
        <p:txBody>
          <a:bodyPr anchor="ctr">
            <a:noAutofit/>
          </a:bodyPr>
          <a:lstStyle/>
          <a:p>
            <a:r>
              <a:rPr lang="en-CA" sz="1900" dirty="0"/>
              <a:t>staffing</a:t>
            </a:r>
          </a:p>
          <a:p>
            <a:r>
              <a:rPr lang="en-CA" sz="1900" dirty="0"/>
              <a:t>permit costs</a:t>
            </a:r>
          </a:p>
          <a:p>
            <a:r>
              <a:rPr lang="en-CA" sz="1900" dirty="0"/>
              <a:t>liability insurance</a:t>
            </a:r>
          </a:p>
          <a:p>
            <a:r>
              <a:rPr lang="en-CA" sz="1900" dirty="0"/>
              <a:t>honoraria </a:t>
            </a:r>
          </a:p>
          <a:p>
            <a:r>
              <a:rPr lang="en-CA" sz="1900" dirty="0"/>
              <a:t>training and recognition</a:t>
            </a:r>
          </a:p>
          <a:p>
            <a:r>
              <a:rPr lang="en-CA" sz="1900" dirty="0"/>
              <a:t>rental fees for space/locations</a:t>
            </a:r>
          </a:p>
          <a:p>
            <a:r>
              <a:rPr lang="en-CA" sz="1900" dirty="0"/>
              <a:t>TTC tokens</a:t>
            </a:r>
          </a:p>
          <a:p>
            <a:r>
              <a:rPr lang="en-CA" sz="1900" dirty="0"/>
              <a:t>childminding,</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80BF82-7097-4707-3300-967A7018BA4D}"/>
              </a:ext>
            </a:extLst>
          </p:cNvPr>
          <p:cNvPicPr>
            <a:picLocks noChangeAspect="1"/>
          </p:cNvPicPr>
          <p:nvPr/>
        </p:nvPicPr>
        <p:blipFill>
          <a:blip r:embed="rId2"/>
          <a:stretch>
            <a:fillRect/>
          </a:stretch>
        </p:blipFill>
        <p:spPr>
          <a:xfrm>
            <a:off x="9254442" y="3134755"/>
            <a:ext cx="1462088" cy="588490"/>
          </a:xfrm>
          <a:prstGeom prst="rect">
            <a:avLst/>
          </a:prstGeom>
        </p:spPr>
      </p:pic>
      <p:sp>
        <p:nvSpPr>
          <p:cNvPr id="5" name="TextBox 4">
            <a:extLst>
              <a:ext uri="{FF2B5EF4-FFF2-40B4-BE49-F238E27FC236}">
                <a16:creationId xmlns:a16="http://schemas.microsoft.com/office/drawing/2014/main" id="{7B964620-1B0C-B8F6-0392-E8410D280635}"/>
              </a:ext>
            </a:extLst>
          </p:cNvPr>
          <p:cNvSpPr txBox="1"/>
          <p:nvPr/>
        </p:nvSpPr>
        <p:spPr>
          <a:xfrm>
            <a:off x="5062071" y="2292084"/>
            <a:ext cx="4004235" cy="3016210"/>
          </a:xfrm>
          <a:prstGeom prst="rect">
            <a:avLst/>
          </a:prstGeom>
          <a:noFill/>
        </p:spPr>
        <p:txBody>
          <a:bodyPr wrap="square" rtlCol="0">
            <a:spAutoFit/>
          </a:bodyPr>
          <a:lstStyle/>
          <a:p>
            <a:pPr marL="285750" indent="-285750">
              <a:buFont typeface="Arial" panose="020B0604020202020204" pitchFamily="34" charset="0"/>
              <a:buChar char="•"/>
            </a:pPr>
            <a:r>
              <a:rPr lang="en-CA" sz="1900" dirty="0"/>
              <a:t>equipment rentals</a:t>
            </a:r>
          </a:p>
          <a:p>
            <a:pPr marL="285750" indent="-285750">
              <a:buFont typeface="Arial" panose="020B0604020202020204" pitchFamily="34" charset="0"/>
              <a:buChar char="•"/>
            </a:pPr>
            <a:r>
              <a:rPr lang="en-CA" sz="1900" dirty="0"/>
              <a:t>artist fees</a:t>
            </a:r>
          </a:p>
          <a:p>
            <a:pPr marL="285750" indent="-285750">
              <a:buFont typeface="Arial" panose="020B0604020202020204" pitchFamily="34" charset="0"/>
              <a:buChar char="•"/>
            </a:pPr>
            <a:r>
              <a:rPr lang="en-CA" sz="1900" dirty="0"/>
              <a:t>food, </a:t>
            </a:r>
          </a:p>
          <a:p>
            <a:pPr marL="285750" indent="-285750">
              <a:buFont typeface="Arial" panose="020B0604020202020204" pitchFamily="34" charset="0"/>
              <a:buChar char="•"/>
            </a:pPr>
            <a:r>
              <a:rPr lang="en-CA" sz="1900" dirty="0"/>
              <a:t>supplies and materials</a:t>
            </a:r>
          </a:p>
          <a:p>
            <a:pPr marL="285750" indent="-285750">
              <a:buFont typeface="Arial" panose="020B0604020202020204" pitchFamily="34" charset="0"/>
              <a:buChar char="•"/>
            </a:pPr>
            <a:r>
              <a:rPr lang="en-CA" sz="1900" dirty="0"/>
              <a:t>interpretation and translation</a:t>
            </a:r>
          </a:p>
          <a:p>
            <a:pPr marL="285750" indent="-285750">
              <a:buFont typeface="Arial" panose="020B0604020202020204" pitchFamily="34" charset="0"/>
              <a:buChar char="•"/>
            </a:pPr>
            <a:r>
              <a:rPr lang="en-CA" sz="1900" dirty="0"/>
              <a:t>evaluation, </a:t>
            </a:r>
          </a:p>
          <a:p>
            <a:pPr marL="285750" indent="-285750">
              <a:buFont typeface="Arial" panose="020B0604020202020204" pitchFamily="34" charset="0"/>
              <a:buChar char="•"/>
            </a:pPr>
            <a:r>
              <a:rPr lang="en-CA" sz="1900" dirty="0"/>
              <a:t>minor capital costs (i.e.: computers, tablets)</a:t>
            </a:r>
          </a:p>
          <a:p>
            <a:pPr marL="285750" indent="-285750">
              <a:buFont typeface="Arial" panose="020B0604020202020204" pitchFamily="34" charset="0"/>
              <a:buChar char="•"/>
            </a:pPr>
            <a:r>
              <a:rPr lang="en-CA" sz="1900" dirty="0"/>
              <a:t>overhead and administration (up to 15%)</a:t>
            </a:r>
          </a:p>
        </p:txBody>
      </p:sp>
      <p:sp>
        <p:nvSpPr>
          <p:cNvPr id="6" name="TextBox 5">
            <a:extLst>
              <a:ext uri="{FF2B5EF4-FFF2-40B4-BE49-F238E27FC236}">
                <a16:creationId xmlns:a16="http://schemas.microsoft.com/office/drawing/2014/main" id="{A0171C45-3AA1-8332-CA02-156588D88F32}"/>
              </a:ext>
            </a:extLst>
          </p:cNvPr>
          <p:cNvSpPr txBox="1"/>
          <p:nvPr/>
        </p:nvSpPr>
        <p:spPr>
          <a:xfrm>
            <a:off x="2701365" y="1549706"/>
            <a:ext cx="4721412" cy="461665"/>
          </a:xfrm>
          <a:prstGeom prst="rect">
            <a:avLst/>
          </a:prstGeom>
          <a:noFill/>
        </p:spPr>
        <p:txBody>
          <a:bodyPr wrap="square" rtlCol="0">
            <a:spAutoFit/>
          </a:bodyPr>
          <a:lstStyle/>
          <a:p>
            <a:pPr marL="0" indent="0">
              <a:buNone/>
            </a:pPr>
            <a:r>
              <a:rPr lang="en-CA" sz="2400" b="1" dirty="0"/>
              <a:t>ELIGIBLE COSTS:</a:t>
            </a:r>
          </a:p>
        </p:txBody>
      </p:sp>
    </p:spTree>
    <p:extLst>
      <p:ext uri="{BB962C8B-B14F-4D97-AF65-F5344CB8AC3E}">
        <p14:creationId xmlns:p14="http://schemas.microsoft.com/office/powerpoint/2010/main" val="2867642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CCD-B92B-5F05-2604-C9F26567CE07}"/>
              </a:ext>
            </a:extLst>
          </p:cNvPr>
          <p:cNvSpPr>
            <a:spLocks noGrp="1"/>
          </p:cNvSpPr>
          <p:nvPr>
            <p:ph type="title"/>
          </p:nvPr>
        </p:nvSpPr>
        <p:spPr>
          <a:xfrm>
            <a:off x="962212" y="627564"/>
            <a:ext cx="6323106" cy="699211"/>
          </a:xfrm>
        </p:spPr>
        <p:txBody>
          <a:bodyPr>
            <a:normAutofit/>
          </a:bodyPr>
          <a:lstStyle/>
          <a:p>
            <a:r>
              <a:rPr lang="en-CA" sz="3800" b="1" dirty="0">
                <a:latin typeface="Franklin Gothic Demi" panose="020B0703020102020204" pitchFamily="34" charset="0"/>
              </a:rPr>
              <a:t>   Eligible &amp; ineligible costs</a:t>
            </a:r>
            <a:endParaRPr lang="en-CA" sz="3800"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ADB5EBBB-2188-935A-A359-3C0BA03FC255}"/>
              </a:ext>
            </a:extLst>
          </p:cNvPr>
          <p:cNvSpPr>
            <a:spLocks noGrp="1"/>
          </p:cNvSpPr>
          <p:nvPr>
            <p:ph idx="1"/>
          </p:nvPr>
        </p:nvSpPr>
        <p:spPr>
          <a:xfrm>
            <a:off x="687294" y="2127624"/>
            <a:ext cx="4099859" cy="3370729"/>
          </a:xfrm>
        </p:spPr>
        <p:txBody>
          <a:bodyPr anchor="ctr">
            <a:noAutofit/>
          </a:bodyPr>
          <a:lstStyle/>
          <a:p>
            <a:pPr marL="285750" indent="-285750">
              <a:buFont typeface="Arial" panose="020B0604020202020204" pitchFamily="34" charset="0"/>
              <a:buChar char="•"/>
            </a:pPr>
            <a:r>
              <a:rPr lang="en-CA" sz="1700" dirty="0"/>
              <a:t>Special events costs such as award ceremonies, banquets, retreats, receptions, etc. </a:t>
            </a:r>
          </a:p>
          <a:p>
            <a:pPr marL="285750" indent="-285750">
              <a:buFont typeface="Arial" panose="020B0604020202020204" pitchFamily="34" charset="0"/>
              <a:buChar char="•"/>
            </a:pPr>
            <a:r>
              <a:rPr lang="en-CA" sz="1700" dirty="0"/>
              <a:t>Activities that extend beyond Toronto’s borders (without prior approval from the City) </a:t>
            </a:r>
          </a:p>
          <a:p>
            <a:pPr marL="285750" indent="-285750">
              <a:buFont typeface="Arial" panose="020B0604020202020204" pitchFamily="34" charset="0"/>
              <a:buChar char="•"/>
            </a:pPr>
            <a:r>
              <a:rPr lang="en-CA" sz="1700" dirty="0"/>
              <a:t>religious activities/services, </a:t>
            </a:r>
          </a:p>
          <a:p>
            <a:pPr marL="285750" indent="-285750">
              <a:buFont typeface="Arial" panose="020B0604020202020204" pitchFamily="34" charset="0"/>
              <a:buChar char="•"/>
            </a:pPr>
            <a:r>
              <a:rPr lang="en-CA" sz="1700" dirty="0"/>
              <a:t>Partisan political activities, </a:t>
            </a:r>
          </a:p>
          <a:p>
            <a:pPr marL="285750" indent="-285750">
              <a:buFont typeface="Arial" panose="020B0604020202020204" pitchFamily="34" charset="0"/>
              <a:buChar char="•"/>
            </a:pPr>
            <a:r>
              <a:rPr lang="en-CA" sz="1700" dirty="0"/>
              <a:t>Subsidies (individual, or otherwise)</a:t>
            </a:r>
          </a:p>
          <a:p>
            <a:endParaRPr lang="en-CA"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80BF82-7097-4707-3300-967A7018BA4D}"/>
              </a:ext>
            </a:extLst>
          </p:cNvPr>
          <p:cNvPicPr>
            <a:picLocks noChangeAspect="1"/>
          </p:cNvPicPr>
          <p:nvPr/>
        </p:nvPicPr>
        <p:blipFill>
          <a:blip r:embed="rId2"/>
          <a:stretch>
            <a:fillRect/>
          </a:stretch>
        </p:blipFill>
        <p:spPr>
          <a:xfrm>
            <a:off x="9254442" y="3134755"/>
            <a:ext cx="1462088" cy="588490"/>
          </a:xfrm>
          <a:prstGeom prst="rect">
            <a:avLst/>
          </a:prstGeom>
        </p:spPr>
      </p:pic>
      <p:sp>
        <p:nvSpPr>
          <p:cNvPr id="6" name="TextBox 5">
            <a:extLst>
              <a:ext uri="{FF2B5EF4-FFF2-40B4-BE49-F238E27FC236}">
                <a16:creationId xmlns:a16="http://schemas.microsoft.com/office/drawing/2014/main" id="{A0171C45-3AA1-8332-CA02-156588D88F32}"/>
              </a:ext>
            </a:extLst>
          </p:cNvPr>
          <p:cNvSpPr txBox="1"/>
          <p:nvPr/>
        </p:nvSpPr>
        <p:spPr>
          <a:xfrm>
            <a:off x="2701365" y="1549706"/>
            <a:ext cx="4721412" cy="461665"/>
          </a:xfrm>
          <a:prstGeom prst="rect">
            <a:avLst/>
          </a:prstGeom>
          <a:noFill/>
        </p:spPr>
        <p:txBody>
          <a:bodyPr wrap="square" rtlCol="0">
            <a:spAutoFit/>
          </a:bodyPr>
          <a:lstStyle/>
          <a:p>
            <a:pPr marL="0" indent="0">
              <a:buNone/>
            </a:pPr>
            <a:r>
              <a:rPr lang="en-CA" sz="2400" b="1" dirty="0"/>
              <a:t>INELIGIBLE COSTS:</a:t>
            </a:r>
          </a:p>
        </p:txBody>
      </p:sp>
      <p:sp>
        <p:nvSpPr>
          <p:cNvPr id="7" name="TextBox 6">
            <a:extLst>
              <a:ext uri="{FF2B5EF4-FFF2-40B4-BE49-F238E27FC236}">
                <a16:creationId xmlns:a16="http://schemas.microsoft.com/office/drawing/2014/main" id="{A6E64D72-06FA-2E88-9662-1E981569CA60}"/>
              </a:ext>
            </a:extLst>
          </p:cNvPr>
          <p:cNvSpPr txBox="1"/>
          <p:nvPr/>
        </p:nvSpPr>
        <p:spPr>
          <a:xfrm>
            <a:off x="4850205" y="2281799"/>
            <a:ext cx="3836894" cy="3062377"/>
          </a:xfrm>
          <a:prstGeom prst="rect">
            <a:avLst/>
          </a:prstGeom>
          <a:noFill/>
        </p:spPr>
        <p:txBody>
          <a:bodyPr wrap="square" rtlCol="0">
            <a:spAutoFit/>
          </a:bodyPr>
          <a:lstStyle/>
          <a:p>
            <a:pPr marL="285750" indent="-285750">
              <a:buFont typeface="Arial" panose="020B0604020202020204" pitchFamily="34" charset="0"/>
              <a:buChar char="•"/>
            </a:pPr>
            <a:r>
              <a:rPr lang="en-CA" sz="1750" dirty="0"/>
              <a:t>fundraising events, walks/runs and other donations to charitable causes</a:t>
            </a:r>
          </a:p>
          <a:p>
            <a:pPr marL="285750" indent="-285750">
              <a:buFont typeface="Arial" panose="020B0604020202020204" pitchFamily="34" charset="0"/>
              <a:buChar char="•"/>
            </a:pPr>
            <a:endParaRPr lang="en-CA" sz="1750" dirty="0"/>
          </a:p>
          <a:p>
            <a:pPr marL="285750" indent="-285750">
              <a:buFont typeface="Arial" panose="020B0604020202020204" pitchFamily="34" charset="0"/>
              <a:buChar char="•"/>
            </a:pPr>
            <a:r>
              <a:rPr lang="en-CA" sz="1750" dirty="0"/>
              <a:t>reserve funds </a:t>
            </a:r>
          </a:p>
          <a:p>
            <a:pPr marL="285750" indent="-285750">
              <a:buFont typeface="Arial" panose="020B0604020202020204" pitchFamily="34" charset="0"/>
              <a:buChar char="•"/>
            </a:pPr>
            <a:endParaRPr lang="en-CA" sz="1750" dirty="0"/>
          </a:p>
          <a:p>
            <a:pPr marL="285750" indent="-285750">
              <a:buFont typeface="Arial" panose="020B0604020202020204" pitchFamily="34" charset="0"/>
              <a:buChar char="•"/>
            </a:pPr>
            <a:r>
              <a:rPr lang="en-CA" sz="1750" dirty="0"/>
              <a:t>debt repayment and/or deficit funding</a:t>
            </a:r>
          </a:p>
          <a:p>
            <a:pPr marL="285750" indent="-285750">
              <a:buFont typeface="Arial" panose="020B0604020202020204" pitchFamily="34" charset="0"/>
              <a:buChar char="•"/>
            </a:pPr>
            <a:endParaRPr lang="en-CA" sz="1750" dirty="0"/>
          </a:p>
          <a:p>
            <a:pPr marL="285750" indent="-285750">
              <a:buFont typeface="Arial" panose="020B0604020202020204" pitchFamily="34" charset="0"/>
              <a:buChar char="•"/>
            </a:pPr>
            <a:r>
              <a:rPr lang="en-CA" sz="1750" dirty="0"/>
              <a:t>capital costs including building repairs or renovations</a:t>
            </a:r>
          </a:p>
          <a:p>
            <a:endParaRPr lang="en-US" dirty="0"/>
          </a:p>
        </p:txBody>
      </p:sp>
    </p:spTree>
    <p:extLst>
      <p:ext uri="{BB962C8B-B14F-4D97-AF65-F5344CB8AC3E}">
        <p14:creationId xmlns:p14="http://schemas.microsoft.com/office/powerpoint/2010/main" val="204152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BE85-EC53-448F-85B8-33B85D3CFC3A}"/>
              </a:ext>
            </a:extLst>
          </p:cNvPr>
          <p:cNvSpPr>
            <a:spLocks noGrp="1"/>
          </p:cNvSpPr>
          <p:nvPr>
            <p:ph type="title"/>
          </p:nvPr>
        </p:nvSpPr>
        <p:spPr>
          <a:xfrm>
            <a:off x="1136428" y="627564"/>
            <a:ext cx="7474172" cy="1325563"/>
          </a:xfrm>
        </p:spPr>
        <p:txBody>
          <a:bodyPr>
            <a:normAutofit/>
          </a:bodyPr>
          <a:lstStyle/>
          <a:p>
            <a:r>
              <a:rPr lang="en-US" b="1" dirty="0">
                <a:latin typeface="Franklin Gothic Demi" panose="020B0703020102020204" pitchFamily="34" charset="0"/>
              </a:rPr>
              <a:t>Land Acknowledgement</a:t>
            </a:r>
          </a:p>
        </p:txBody>
      </p:sp>
      <p:sp>
        <p:nvSpPr>
          <p:cNvPr id="50" name="Content Placeholder 2">
            <a:extLst>
              <a:ext uri="{FF2B5EF4-FFF2-40B4-BE49-F238E27FC236}">
                <a16:creationId xmlns:a16="http://schemas.microsoft.com/office/drawing/2014/main" id="{CC590E10-29DD-445C-871E-2B7D420A22D8}"/>
              </a:ext>
            </a:extLst>
          </p:cNvPr>
          <p:cNvSpPr>
            <a:spLocks noGrp="1"/>
          </p:cNvSpPr>
          <p:nvPr>
            <p:ph idx="1"/>
          </p:nvPr>
        </p:nvSpPr>
        <p:spPr>
          <a:xfrm>
            <a:off x="959371" y="1828801"/>
            <a:ext cx="7616988" cy="4401636"/>
          </a:xfrm>
        </p:spPr>
        <p:txBody>
          <a:bodyPr vert="horz" lIns="91440" tIns="45720" rIns="91440" bIns="45720" rtlCol="0" anchor="ctr">
            <a:noAutofit/>
          </a:bodyPr>
          <a:lstStyle/>
          <a:p>
            <a:r>
              <a:rPr lang="en-US" sz="1900" dirty="0">
                <a:latin typeface="Arial"/>
                <a:ea typeface="+mn-lt"/>
                <a:cs typeface="+mn-lt"/>
              </a:rPr>
              <a:t>We Acknowledge that the land we work on is the traditional territory of many nations including the </a:t>
            </a:r>
            <a:r>
              <a:rPr lang="en-US" sz="1900" dirty="0" err="1">
                <a:latin typeface="Arial"/>
                <a:ea typeface="+mn-lt"/>
                <a:cs typeface="+mn-lt"/>
              </a:rPr>
              <a:t>Mississaugas</a:t>
            </a:r>
            <a:r>
              <a:rPr lang="en-US" sz="1900" dirty="0">
                <a:latin typeface="Arial"/>
                <a:ea typeface="+mn-lt"/>
                <a:cs typeface="+mn-lt"/>
              </a:rPr>
              <a:t> of the Credit, the Anishinaabeg, the Chippewa, the Haudenosaunee and the Wendat peoples and is now home to many diverse First Nations, Inuit</a:t>
            </a:r>
            <a:r>
              <a:rPr lang="en-US" sz="1900" b="1" dirty="0">
                <a:latin typeface="Arial"/>
                <a:ea typeface="+mn-lt"/>
                <a:cs typeface="+mn-lt"/>
              </a:rPr>
              <a:t> </a:t>
            </a:r>
            <a:r>
              <a:rPr lang="en-US" sz="1900" dirty="0">
                <a:latin typeface="Arial"/>
                <a:ea typeface="+mn-lt"/>
                <a:cs typeface="+mn-lt"/>
              </a:rPr>
              <a:t>and Métis</a:t>
            </a:r>
            <a:r>
              <a:rPr lang="en-US" sz="1900" b="1" dirty="0">
                <a:latin typeface="Arial"/>
                <a:ea typeface="+mn-lt"/>
                <a:cs typeface="+mn-lt"/>
              </a:rPr>
              <a:t> </a:t>
            </a:r>
            <a:r>
              <a:rPr lang="en-US" sz="1900" dirty="0">
                <a:latin typeface="Arial"/>
                <a:ea typeface="+mn-lt"/>
                <a:cs typeface="+mn-lt"/>
              </a:rPr>
              <a:t>peoples. </a:t>
            </a:r>
            <a:endParaRPr lang="en-US" sz="1900" dirty="0">
              <a:latin typeface="Arial"/>
              <a:cs typeface="Arial"/>
            </a:endParaRPr>
          </a:p>
          <a:p>
            <a:r>
              <a:rPr lang="en-US" sz="1900" dirty="0">
                <a:latin typeface="Arial"/>
                <a:ea typeface="+mn-lt"/>
                <a:cs typeface="+mn-lt"/>
              </a:rPr>
              <a:t>We also acknowledge that Toronto is covered by Treaty 13 with the </a:t>
            </a:r>
            <a:r>
              <a:rPr lang="en-US" sz="1900" dirty="0" err="1">
                <a:latin typeface="Arial"/>
                <a:ea typeface="+mn-lt"/>
                <a:cs typeface="+mn-lt"/>
              </a:rPr>
              <a:t>Mississaugas</a:t>
            </a:r>
            <a:r>
              <a:rPr lang="en-US" sz="1900" dirty="0">
                <a:latin typeface="Arial"/>
                <a:ea typeface="+mn-lt"/>
                <a:cs typeface="+mn-lt"/>
              </a:rPr>
              <a:t> of the Credit and is situated on the traditional territory of the Haudenosaunee, Huron Wendat and Anishinaabeg and is still home to many Indigenous people from across Turtle Island, as well as settlers who came involuntarily and enslaved African people who were forcibly brought to this land.</a:t>
            </a:r>
            <a:endParaRPr lang="en-US" sz="1900" dirty="0">
              <a:latin typeface="Arial"/>
              <a:cs typeface="Arial"/>
            </a:endParaRPr>
          </a:p>
          <a:p>
            <a:r>
              <a:rPr lang="en-US" sz="1900" dirty="0">
                <a:latin typeface="Arial"/>
                <a:ea typeface="+mn-lt"/>
                <a:cs typeface="+mn-lt"/>
              </a:rPr>
              <a:t>We </a:t>
            </a:r>
            <a:r>
              <a:rPr lang="en-US" sz="1900" dirty="0" err="1">
                <a:latin typeface="Arial"/>
                <a:ea typeface="+mn-lt"/>
                <a:cs typeface="+mn-lt"/>
              </a:rPr>
              <a:t>honour</a:t>
            </a:r>
            <a:r>
              <a:rPr lang="en-US" sz="1900" dirty="0">
                <a:latin typeface="Arial"/>
                <a:ea typeface="+mn-lt"/>
                <a:cs typeface="+mn-lt"/>
              </a:rPr>
              <a:t> all ancestors and are mindful of broken covenants and shall strive to make this right, with the land and with each other.</a:t>
            </a:r>
            <a:endParaRPr lang="en-US" sz="1900" dirty="0">
              <a:latin typeface="Arial"/>
              <a:cs typeface="Arial"/>
            </a:endParaRPr>
          </a:p>
          <a:p>
            <a:endParaRPr lang="en-US" sz="1900" dirty="0"/>
          </a:p>
        </p:txBody>
      </p:sp>
      <p:sp>
        <p:nvSpPr>
          <p:cNvPr id="51"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A57660B0-7ABE-4DE8-3872-B5A92F50CE0B}"/>
              </a:ext>
            </a:extLst>
          </p:cNvPr>
          <p:cNvPicPr>
            <a:picLocks noChangeAspect="1"/>
          </p:cNvPicPr>
          <p:nvPr/>
        </p:nvPicPr>
        <p:blipFill>
          <a:blip r:embed="rId3"/>
          <a:stretch>
            <a:fillRect/>
          </a:stretch>
        </p:blipFill>
        <p:spPr>
          <a:xfrm>
            <a:off x="9078469" y="3179903"/>
            <a:ext cx="1819871" cy="620103"/>
          </a:xfrm>
          <a:prstGeom prst="rect">
            <a:avLst/>
          </a:prstGeom>
        </p:spPr>
      </p:pic>
    </p:spTree>
    <p:extLst>
      <p:ext uri="{BB962C8B-B14F-4D97-AF65-F5344CB8AC3E}">
        <p14:creationId xmlns:p14="http://schemas.microsoft.com/office/powerpoint/2010/main" val="237846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450952-4CD8-63DE-2414-3D0B477171E2}"/>
              </a:ext>
            </a:extLst>
          </p:cNvPr>
          <p:cNvSpPr>
            <a:spLocks noGrp="1"/>
          </p:cNvSpPr>
          <p:nvPr>
            <p:ph type="ctrTitle"/>
          </p:nvPr>
        </p:nvSpPr>
        <p:spPr>
          <a:xfrm>
            <a:off x="1127208" y="857251"/>
            <a:ext cx="4747280" cy="3098061"/>
          </a:xfrm>
        </p:spPr>
        <p:txBody>
          <a:bodyPr anchor="b">
            <a:normAutofit/>
          </a:bodyPr>
          <a:lstStyle/>
          <a:p>
            <a:pPr algn="l"/>
            <a:r>
              <a:rPr lang="en-CA" sz="4800" b="1">
                <a:solidFill>
                  <a:srgbClr val="FFFFFF"/>
                </a:solidFill>
                <a:latin typeface="Franklin Gothic Demi" panose="020B0703020102020204" pitchFamily="34" charset="0"/>
              </a:rPr>
              <a:t>THE APPLICATION FORM  </a:t>
            </a:r>
          </a:p>
        </p:txBody>
      </p:sp>
      <p:sp>
        <p:nvSpPr>
          <p:cNvPr id="28" name="Rectangle 2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0A15FE-E065-A2FE-872E-9529AACB2A71}"/>
              </a:ext>
            </a:extLst>
          </p:cNvPr>
          <p:cNvPicPr>
            <a:picLocks noChangeAspect="1"/>
          </p:cNvPicPr>
          <p:nvPr/>
        </p:nvPicPr>
        <p:blipFill>
          <a:blip r:embed="rId2"/>
          <a:stretch>
            <a:fillRect/>
          </a:stretch>
        </p:blipFill>
        <p:spPr>
          <a:xfrm>
            <a:off x="6920559" y="2684039"/>
            <a:ext cx="3737164" cy="1504208"/>
          </a:xfrm>
          <a:prstGeom prst="rect">
            <a:avLst/>
          </a:prstGeom>
        </p:spPr>
      </p:pic>
    </p:spTree>
    <p:extLst>
      <p:ext uri="{BB962C8B-B14F-4D97-AF65-F5344CB8AC3E}">
        <p14:creationId xmlns:p14="http://schemas.microsoft.com/office/powerpoint/2010/main" val="404002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CCD-B92B-5F05-2604-C9F26567CE07}"/>
              </a:ext>
            </a:extLst>
          </p:cNvPr>
          <p:cNvSpPr>
            <a:spLocks noGrp="1"/>
          </p:cNvSpPr>
          <p:nvPr>
            <p:ph type="title"/>
          </p:nvPr>
        </p:nvSpPr>
        <p:spPr>
          <a:xfrm>
            <a:off x="1136428" y="627565"/>
            <a:ext cx="7778972" cy="794836"/>
          </a:xfrm>
        </p:spPr>
        <p:txBody>
          <a:bodyPr>
            <a:normAutofit fontScale="90000"/>
          </a:bodyPr>
          <a:lstStyle/>
          <a:p>
            <a:br>
              <a:rPr lang="en-CA" b="1" dirty="0">
                <a:latin typeface="Franklin Gothic Demi" panose="020B0703020102020204" pitchFamily="34" charset="0"/>
              </a:rPr>
            </a:br>
            <a:r>
              <a:rPr lang="en-CA" b="1" dirty="0">
                <a:latin typeface="Franklin Gothic Demi" panose="020B0703020102020204" pitchFamily="34" charset="0"/>
              </a:rPr>
              <a:t>1. GROUP NAME &amp; CONTACT INFO</a:t>
            </a:r>
            <a:br>
              <a:rPr lang="en-CA" dirty="0">
                <a:latin typeface="Franklin Gothic Demi" panose="020B0703020102020204" pitchFamily="34" charset="0"/>
              </a:rPr>
            </a:br>
            <a:endParaRPr lang="en-CA" dirty="0"/>
          </a:p>
        </p:txBody>
      </p:sp>
      <p:sp>
        <p:nvSpPr>
          <p:cNvPr id="3" name="Content Placeholder 2">
            <a:extLst>
              <a:ext uri="{FF2B5EF4-FFF2-40B4-BE49-F238E27FC236}">
                <a16:creationId xmlns:a16="http://schemas.microsoft.com/office/drawing/2014/main" id="{ADB5EBBB-2188-935A-A359-3C0BA03FC255}"/>
              </a:ext>
            </a:extLst>
          </p:cNvPr>
          <p:cNvSpPr>
            <a:spLocks noGrp="1"/>
          </p:cNvSpPr>
          <p:nvPr>
            <p:ph idx="1"/>
          </p:nvPr>
        </p:nvSpPr>
        <p:spPr>
          <a:xfrm>
            <a:off x="1256352" y="2068310"/>
            <a:ext cx="7122660" cy="3131219"/>
          </a:xfrm>
        </p:spPr>
        <p:txBody>
          <a:bodyPr anchor="ctr">
            <a:normAutofit fontScale="70000" lnSpcReduction="20000"/>
          </a:bodyPr>
          <a:lstStyle/>
          <a:p>
            <a:pPr marL="0" indent="0">
              <a:buNone/>
            </a:pPr>
            <a:r>
              <a:rPr lang="en-CA" sz="3600" dirty="0">
                <a:latin typeface="Arial" panose="020B0604020202020204" pitchFamily="34" charset="0"/>
                <a:cs typeface="Arial" panose="020B0604020202020204" pitchFamily="34" charset="0"/>
              </a:rPr>
              <a:t>Enter your group’s name: </a:t>
            </a:r>
          </a:p>
          <a:p>
            <a:pPr marL="0" indent="0">
              <a:buNone/>
            </a:pPr>
            <a:endParaRPr lang="en-CA" sz="2800" dirty="0">
              <a:latin typeface="Arial" panose="020B0604020202020204" pitchFamily="34" charset="0"/>
              <a:cs typeface="Arial" panose="020B0604020202020204" pitchFamily="34" charset="0"/>
            </a:endParaRPr>
          </a:p>
          <a:p>
            <a:pPr marL="0" indent="0">
              <a:buNone/>
            </a:pPr>
            <a:r>
              <a:rPr lang="en-CA" sz="3200" dirty="0">
                <a:latin typeface="Arial" panose="020B0604020202020204" pitchFamily="34" charset="0"/>
                <a:cs typeface="Arial" panose="020B0604020202020204" pitchFamily="34" charset="0"/>
              </a:rPr>
              <a:t>For this project, please confirm the key contacts for the group:</a:t>
            </a:r>
          </a:p>
          <a:p>
            <a:pPr marL="0" indent="0">
              <a:buNone/>
            </a:pPr>
            <a:r>
              <a:rPr lang="en-CA" sz="3200" u="sng" dirty="0">
                <a:latin typeface="Arial" panose="020B0604020202020204" pitchFamily="34" charset="0"/>
                <a:cs typeface="Arial" panose="020B0604020202020204" pitchFamily="34" charset="0"/>
              </a:rPr>
              <a:t>Contact 1</a:t>
            </a:r>
            <a:r>
              <a:rPr lang="en-CA" sz="3200" dirty="0">
                <a:latin typeface="Arial" panose="020B0604020202020204" pitchFamily="34" charset="0"/>
                <a:cs typeface="Arial" panose="020B0604020202020204" pitchFamily="34" charset="0"/>
              </a:rPr>
              <a:t>			</a:t>
            </a:r>
            <a:r>
              <a:rPr lang="en-CA" sz="3200" u="sng" dirty="0">
                <a:latin typeface="Arial" panose="020B0604020202020204" pitchFamily="34" charset="0"/>
                <a:cs typeface="Arial" panose="020B0604020202020204" pitchFamily="34" charset="0"/>
              </a:rPr>
              <a:t>Contact 2</a:t>
            </a:r>
          </a:p>
          <a:p>
            <a:r>
              <a:rPr lang="en-CA" sz="3200" dirty="0">
                <a:latin typeface="Arial" panose="020B0604020202020204" pitchFamily="34" charset="0"/>
                <a:cs typeface="Arial" panose="020B0604020202020204" pitchFamily="34" charset="0"/>
              </a:rPr>
              <a:t>Name:			Name:</a:t>
            </a:r>
          </a:p>
          <a:p>
            <a:r>
              <a:rPr lang="en-CA" sz="3200" dirty="0">
                <a:latin typeface="Arial" panose="020B0604020202020204" pitchFamily="34" charset="0"/>
                <a:cs typeface="Arial" panose="020B0604020202020204" pitchFamily="34" charset="0"/>
              </a:rPr>
              <a:t>Phone:			Phone:</a:t>
            </a:r>
          </a:p>
          <a:p>
            <a:r>
              <a:rPr lang="en-CA" sz="3200" dirty="0">
                <a:latin typeface="Arial" panose="020B0604020202020204" pitchFamily="34" charset="0"/>
                <a:cs typeface="Arial" panose="020B0604020202020204" pitchFamily="34" charset="0"/>
              </a:rPr>
              <a:t>Email:			Email:</a:t>
            </a:r>
          </a:p>
          <a:p>
            <a:r>
              <a:rPr lang="en-CA" sz="3200" dirty="0">
                <a:latin typeface="Arial" panose="020B0604020202020204" pitchFamily="34" charset="0"/>
                <a:cs typeface="Arial" panose="020B0604020202020204" pitchFamily="34" charset="0"/>
              </a:rPr>
              <a:t>Role:				Role: </a:t>
            </a:r>
            <a:r>
              <a:rPr lang="en-CA" sz="2900" dirty="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80BF82-7097-4707-3300-967A7018BA4D}"/>
              </a:ext>
            </a:extLst>
          </p:cNvPr>
          <p:cNvPicPr>
            <a:picLocks noChangeAspect="1"/>
          </p:cNvPicPr>
          <p:nvPr/>
        </p:nvPicPr>
        <p:blipFill>
          <a:blip r:embed="rId2"/>
          <a:stretch>
            <a:fillRect/>
          </a:stretch>
        </p:blipFill>
        <p:spPr>
          <a:xfrm>
            <a:off x="9120569" y="3134754"/>
            <a:ext cx="1815079" cy="730569"/>
          </a:xfrm>
          <a:prstGeom prst="rect">
            <a:avLst/>
          </a:prstGeom>
        </p:spPr>
      </p:pic>
    </p:spTree>
    <p:extLst>
      <p:ext uri="{BB962C8B-B14F-4D97-AF65-F5344CB8AC3E}">
        <p14:creationId xmlns:p14="http://schemas.microsoft.com/office/powerpoint/2010/main" val="160761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09A2-BB91-B1F1-2B52-C616F5F1BDAE}"/>
              </a:ext>
            </a:extLst>
          </p:cNvPr>
          <p:cNvSpPr>
            <a:spLocks noGrp="1"/>
          </p:cNvSpPr>
          <p:nvPr>
            <p:ph type="title"/>
          </p:nvPr>
        </p:nvSpPr>
        <p:spPr>
          <a:xfrm>
            <a:off x="1136428" y="627564"/>
            <a:ext cx="7474172" cy="1325563"/>
          </a:xfrm>
        </p:spPr>
        <p:txBody>
          <a:bodyPr>
            <a:normAutofit/>
          </a:bodyPr>
          <a:lstStyle/>
          <a:p>
            <a:r>
              <a:rPr lang="en-CA" dirty="0">
                <a:latin typeface="Franklin Gothic Demi" panose="020B0703020102020204" pitchFamily="34" charset="0"/>
              </a:rPr>
              <a:t>2. GROUP STRUCTURE  </a:t>
            </a:r>
          </a:p>
        </p:txBody>
      </p:sp>
      <p:sp>
        <p:nvSpPr>
          <p:cNvPr id="3" name="Content Placeholder 2">
            <a:extLst>
              <a:ext uri="{FF2B5EF4-FFF2-40B4-BE49-F238E27FC236}">
                <a16:creationId xmlns:a16="http://schemas.microsoft.com/office/drawing/2014/main" id="{C15D0DAE-F166-067B-67FA-AE3148911059}"/>
              </a:ext>
            </a:extLst>
          </p:cNvPr>
          <p:cNvSpPr>
            <a:spLocks noGrp="1"/>
          </p:cNvSpPr>
          <p:nvPr>
            <p:ph idx="1"/>
          </p:nvPr>
        </p:nvSpPr>
        <p:spPr>
          <a:xfrm>
            <a:off x="1136429" y="2278173"/>
            <a:ext cx="7632817" cy="3627952"/>
          </a:xfrm>
        </p:spPr>
        <p:txBody>
          <a:bodyPr anchor="ctr">
            <a:normAutofit/>
          </a:bodyPr>
          <a:lstStyle/>
          <a:p>
            <a:pPr marL="0" indent="0">
              <a:buNone/>
            </a:pPr>
            <a:r>
              <a:rPr lang="en-CA" sz="1800" b="1" dirty="0">
                <a:latin typeface="Arial" panose="020B0604020202020204" pitchFamily="34" charset="0"/>
                <a:cs typeface="Arial" panose="020B0604020202020204" pitchFamily="34" charset="0"/>
              </a:rPr>
              <a:t>Select the organization type that best describes your group (Please check</a:t>
            </a:r>
            <a:r>
              <a:rPr lang="en-CA" sz="1800" dirty="0">
                <a:latin typeface="Arial" panose="020B0604020202020204" pitchFamily="34" charset="0"/>
                <a:cs typeface="Arial" panose="020B0604020202020204" pitchFamily="34" charset="0"/>
              </a:rPr>
              <a:t>) </a:t>
            </a:r>
          </a:p>
          <a:p>
            <a:r>
              <a:rPr lang="en-CA" sz="1800" dirty="0">
                <a:latin typeface="Arial" panose="020B0604020202020204" pitchFamily="34" charset="0"/>
                <a:cs typeface="Arial" panose="020B0604020202020204" pitchFamily="34" charset="0"/>
              </a:rPr>
              <a:t>A recently formed grassroots group (less than one year)	</a:t>
            </a:r>
          </a:p>
          <a:p>
            <a:r>
              <a:rPr lang="en-CA" sz="1800" dirty="0">
                <a:latin typeface="Arial" panose="020B0604020202020204" pitchFamily="34" charset="0"/>
                <a:cs typeface="Arial" panose="020B0604020202020204" pitchFamily="34" charset="0"/>
              </a:rPr>
              <a:t>New Informal Grassroots group not registered as a charity nor incorporated as not-for-profit (less than one year)	</a:t>
            </a:r>
          </a:p>
          <a:p>
            <a:r>
              <a:rPr lang="en-CA" sz="1800" dirty="0">
                <a:latin typeface="Arial" panose="020B0604020202020204" pitchFamily="34" charset="0"/>
                <a:cs typeface="Arial" panose="020B0604020202020204" pitchFamily="34" charset="0"/>
              </a:rPr>
              <a:t>Informal Grassroots group not registered as a charity or incorporated as not-for-profit (one year and more)	</a:t>
            </a:r>
          </a:p>
          <a:p>
            <a:r>
              <a:rPr lang="en-CA" sz="1800" dirty="0">
                <a:latin typeface="Arial" panose="020B0604020202020204" pitchFamily="34" charset="0"/>
                <a:cs typeface="Arial" panose="020B0604020202020204" pitchFamily="34" charset="0"/>
              </a:rPr>
              <a:t>A charitable organization or public foundation registered as a charity by the Canada Revenue Agency	</a:t>
            </a:r>
          </a:p>
          <a:p>
            <a:r>
              <a:rPr lang="en-CA" sz="1800" dirty="0">
                <a:latin typeface="Arial" panose="020B0604020202020204" pitchFamily="34" charset="0"/>
                <a:cs typeface="Arial" panose="020B0604020202020204" pitchFamily="34" charset="0"/>
              </a:rPr>
              <a:t>Other (please describe)</a:t>
            </a:r>
          </a:p>
          <a:p>
            <a:pPr marL="0" indent="0">
              <a:buNone/>
            </a:pPr>
            <a:r>
              <a:rPr lang="en-CA" sz="1700" dirty="0"/>
              <a:t>	</a:t>
            </a:r>
          </a:p>
          <a:p>
            <a:pPr marL="0" indent="0">
              <a:buNone/>
            </a:pPr>
            <a:endParaRPr lang="en-CA"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7F63AF-7A79-9904-C640-A92209B18A3B}"/>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121072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09A2-BB91-B1F1-2B52-C616F5F1BDAE}"/>
              </a:ext>
            </a:extLst>
          </p:cNvPr>
          <p:cNvSpPr>
            <a:spLocks noGrp="1"/>
          </p:cNvSpPr>
          <p:nvPr>
            <p:ph type="title"/>
          </p:nvPr>
        </p:nvSpPr>
        <p:spPr>
          <a:xfrm>
            <a:off x="1136429" y="519988"/>
            <a:ext cx="7474172" cy="1325563"/>
          </a:xfrm>
        </p:spPr>
        <p:txBody>
          <a:bodyPr>
            <a:normAutofit/>
          </a:bodyPr>
          <a:lstStyle/>
          <a:p>
            <a:r>
              <a:rPr lang="en-CA" dirty="0">
                <a:latin typeface="Franklin Gothic Demi" panose="020B0703020102020204" pitchFamily="34" charset="0"/>
              </a:rPr>
              <a:t>2. GROUP STRUCTURE  </a:t>
            </a:r>
          </a:p>
        </p:txBody>
      </p:sp>
      <p:sp>
        <p:nvSpPr>
          <p:cNvPr id="3" name="Content Placeholder 2">
            <a:extLst>
              <a:ext uri="{FF2B5EF4-FFF2-40B4-BE49-F238E27FC236}">
                <a16:creationId xmlns:a16="http://schemas.microsoft.com/office/drawing/2014/main" id="{C15D0DAE-F166-067B-67FA-AE3148911059}"/>
              </a:ext>
            </a:extLst>
          </p:cNvPr>
          <p:cNvSpPr>
            <a:spLocks noGrp="1"/>
          </p:cNvSpPr>
          <p:nvPr>
            <p:ph idx="1"/>
          </p:nvPr>
        </p:nvSpPr>
        <p:spPr>
          <a:xfrm>
            <a:off x="1057106" y="2134738"/>
            <a:ext cx="7632817" cy="3627952"/>
          </a:xfrm>
        </p:spPr>
        <p:txBody>
          <a:bodyPr anchor="ctr">
            <a:normAutofit fontScale="92500" lnSpcReduction="20000"/>
          </a:bodyPr>
          <a:lstStyle/>
          <a:p>
            <a:r>
              <a:rPr lang="en-CA" sz="1800" b="1" dirty="0">
                <a:latin typeface="Arial" panose="020B0604020202020204" pitchFamily="34" charset="0"/>
                <a:cs typeface="Arial" panose="020B0604020202020204" pitchFamily="34" charset="0"/>
              </a:rPr>
              <a:t>Who are your core group members?  (Check all that apply)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Black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Indigenous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South Asian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Newcomer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Two-spirit, lesbian, gay, bisexual, transgender, queer (2SLGBTQ+)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Racialized individuals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Living with disabilities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Youth (13- 25 years)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Caregivers 	</a:t>
            </a: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None of the above </a:t>
            </a:r>
            <a:r>
              <a:rPr lang="en-CA" sz="1700" dirty="0"/>
              <a:t>	</a:t>
            </a:r>
          </a:p>
          <a:p>
            <a:pPr marL="0" indent="0">
              <a:buNone/>
            </a:pPr>
            <a:endParaRPr lang="en-CA"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7F63AF-7A79-9904-C640-A92209B18A3B}"/>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253404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09A2-BB91-B1F1-2B52-C616F5F1BDAE}"/>
              </a:ext>
            </a:extLst>
          </p:cNvPr>
          <p:cNvSpPr>
            <a:spLocks noGrp="1"/>
          </p:cNvSpPr>
          <p:nvPr>
            <p:ph type="title"/>
          </p:nvPr>
        </p:nvSpPr>
        <p:spPr>
          <a:xfrm>
            <a:off x="1136429" y="519988"/>
            <a:ext cx="7474172" cy="1325563"/>
          </a:xfrm>
        </p:spPr>
        <p:txBody>
          <a:bodyPr>
            <a:normAutofit/>
          </a:bodyPr>
          <a:lstStyle/>
          <a:p>
            <a:r>
              <a:rPr lang="en-CA" dirty="0">
                <a:latin typeface="Franklin Gothic Demi" panose="020B0703020102020204" pitchFamily="34" charset="0"/>
              </a:rPr>
              <a:t>2. GROUP STRUCTURE  </a:t>
            </a:r>
          </a:p>
        </p:txBody>
      </p:sp>
      <p:sp>
        <p:nvSpPr>
          <p:cNvPr id="3" name="Content Placeholder 2">
            <a:extLst>
              <a:ext uri="{FF2B5EF4-FFF2-40B4-BE49-F238E27FC236}">
                <a16:creationId xmlns:a16="http://schemas.microsoft.com/office/drawing/2014/main" id="{C15D0DAE-F166-067B-67FA-AE3148911059}"/>
              </a:ext>
            </a:extLst>
          </p:cNvPr>
          <p:cNvSpPr>
            <a:spLocks noGrp="1"/>
          </p:cNvSpPr>
          <p:nvPr>
            <p:ph idx="1"/>
          </p:nvPr>
        </p:nvSpPr>
        <p:spPr>
          <a:xfrm>
            <a:off x="1057106" y="2134738"/>
            <a:ext cx="7632817" cy="3627952"/>
          </a:xfrm>
        </p:spPr>
        <p:txBody>
          <a:bodyPr anchor="ctr">
            <a:normAutofit fontScale="92500"/>
          </a:bodyPr>
          <a:lstStyle/>
          <a:p>
            <a:r>
              <a:rPr lang="en-CA" dirty="0">
                <a:latin typeface="Arial" panose="020B0604020202020204" pitchFamily="34" charset="0"/>
                <a:cs typeface="Arial" panose="020B0604020202020204" pitchFamily="34" charset="0"/>
              </a:rPr>
              <a:t>What was your annual budget in 2021? (If you are a recently formed group with no budget put $0)</a:t>
            </a:r>
          </a:p>
          <a:p>
            <a:r>
              <a:rPr lang="en-CA" dirty="0">
                <a:latin typeface="Arial" panose="020B0604020202020204" pitchFamily="34" charset="0"/>
                <a:cs typeface="Arial" panose="020B0604020202020204" pitchFamily="34" charset="0"/>
              </a:rPr>
              <a:t>Describe your staffing structure (volunteers, full-time, part-time staff)</a:t>
            </a:r>
          </a:p>
          <a:p>
            <a:r>
              <a:rPr lang="en-CA" dirty="0">
                <a:latin typeface="Arial" panose="020B0604020202020204" pitchFamily="34" charset="0"/>
                <a:cs typeface="Arial" panose="020B0604020202020204" pitchFamily="34" charset="0"/>
              </a:rPr>
              <a:t>Where are you located? (Check all that apply)</a:t>
            </a:r>
          </a:p>
          <a:p>
            <a:pPr lvl="1"/>
            <a:r>
              <a:rPr lang="en-CA" dirty="0">
                <a:latin typeface="Arial" panose="020B0604020202020204" pitchFamily="34" charset="0"/>
                <a:cs typeface="Arial" panose="020B0604020202020204" pitchFamily="34" charset="0"/>
              </a:rPr>
              <a:t>Jane and Finch 	</a:t>
            </a:r>
          </a:p>
          <a:p>
            <a:pPr lvl="1"/>
            <a:r>
              <a:rPr lang="en-CA" dirty="0">
                <a:latin typeface="Arial" panose="020B0604020202020204" pitchFamily="34" charset="0"/>
                <a:cs typeface="Arial" panose="020B0604020202020204" pitchFamily="34" charset="0"/>
              </a:rPr>
              <a:t>Rexdale 	</a:t>
            </a:r>
          </a:p>
          <a:p>
            <a:pPr lvl="1"/>
            <a:r>
              <a:rPr lang="en-CA" dirty="0">
                <a:latin typeface="Arial" panose="020B0604020202020204" pitchFamily="34" charset="0"/>
                <a:cs typeface="Arial" panose="020B0604020202020204" pitchFamily="34" charset="0"/>
              </a:rPr>
              <a:t>Other</a:t>
            </a:r>
          </a:p>
          <a:p>
            <a:pPr marL="0" indent="0">
              <a:buNone/>
            </a:pPr>
            <a:endParaRPr lang="en-CA"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7F63AF-7A79-9904-C640-A92209B18A3B}"/>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172191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09A2-BB91-B1F1-2B52-C616F5F1BDAE}"/>
              </a:ext>
            </a:extLst>
          </p:cNvPr>
          <p:cNvSpPr>
            <a:spLocks noGrp="1"/>
          </p:cNvSpPr>
          <p:nvPr>
            <p:ph type="title"/>
          </p:nvPr>
        </p:nvSpPr>
        <p:spPr>
          <a:xfrm>
            <a:off x="669366" y="298824"/>
            <a:ext cx="8952752" cy="1546727"/>
          </a:xfrm>
        </p:spPr>
        <p:txBody>
          <a:bodyPr>
            <a:normAutofit/>
          </a:bodyPr>
          <a:lstStyle/>
          <a:p>
            <a:r>
              <a:rPr lang="en-CA" sz="3000" b="1" dirty="0">
                <a:latin typeface="Franklin Gothic Demi" panose="020B0703020102020204" pitchFamily="34" charset="0"/>
              </a:rPr>
              <a:t>3. </a:t>
            </a:r>
            <a:r>
              <a:rPr lang="en-CA" sz="3000" b="1" dirty="0">
                <a:latin typeface="+mn-lt"/>
              </a:rPr>
              <a:t>FAMILIARITY WITH THE IDENTIFIED NEIGHBOURHOODS AND CHALLENGES THEY REPRESENT</a:t>
            </a:r>
            <a:endParaRPr lang="en-CA" sz="3000" b="1"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C15D0DAE-F166-067B-67FA-AE3148911059}"/>
              </a:ext>
            </a:extLst>
          </p:cNvPr>
          <p:cNvSpPr>
            <a:spLocks noGrp="1"/>
          </p:cNvSpPr>
          <p:nvPr>
            <p:ph idx="1"/>
          </p:nvPr>
        </p:nvSpPr>
        <p:spPr>
          <a:xfrm>
            <a:off x="776942" y="1936376"/>
            <a:ext cx="7912982" cy="3826314"/>
          </a:xfrm>
        </p:spPr>
        <p:txBody>
          <a:bodyPr anchor="ctr">
            <a:normAutofit fontScale="92500"/>
          </a:bodyPr>
          <a:lstStyle/>
          <a:p>
            <a:r>
              <a:rPr lang="en-CA" sz="2400" dirty="0">
                <a:latin typeface="Arial" panose="020B0604020202020204" pitchFamily="34" charset="0"/>
                <a:cs typeface="Arial" panose="020B0604020202020204" pitchFamily="34" charset="0"/>
              </a:rPr>
              <a:t>Identify the community in which you plan to do this work (10 words max)</a:t>
            </a:r>
          </a:p>
          <a:p>
            <a:r>
              <a:rPr lang="en-CA" sz="2400" dirty="0">
                <a:latin typeface="Arial" panose="020B0604020202020204" pitchFamily="34" charset="0"/>
                <a:cs typeface="Arial" panose="020B0604020202020204" pitchFamily="34" charset="0"/>
              </a:rPr>
              <a:t>Tell us of your group’s connections to the identified community (300-500 words)</a:t>
            </a:r>
          </a:p>
          <a:p>
            <a:r>
              <a:rPr lang="en-CA" sz="2400" dirty="0">
                <a:latin typeface="Arial" panose="020B0604020202020204" pitchFamily="34" charset="0"/>
                <a:cs typeface="Arial" panose="020B0604020202020204" pitchFamily="34" charset="0"/>
              </a:rPr>
              <a:t>Tell us of your group’s experience working with caregivers of Black, Indigenous and People of Colour (BIPOC), children, youth and/or families. (Maximum 250 words)</a:t>
            </a:r>
          </a:p>
          <a:p>
            <a:r>
              <a:rPr lang="en-CA" sz="2400" dirty="0">
                <a:latin typeface="Arial" panose="020B0604020202020204" pitchFamily="34" charset="0"/>
                <a:cs typeface="Arial" panose="020B0604020202020204" pitchFamily="34" charset="0"/>
              </a:rPr>
              <a:t>Tell us of your group’s experience in working with families with youth who are involved in serious violence and crime (e.g., gang-involved, incarcerated and/or previous involvement in violence) (300 words maximum)</a:t>
            </a:r>
          </a:p>
          <a:p>
            <a:pPr marL="0" indent="0">
              <a:buNone/>
            </a:pPr>
            <a:endParaRPr lang="en-CA"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7F63AF-7A79-9904-C640-A92209B18A3B}"/>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296112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09A2-BB91-B1F1-2B52-C616F5F1BDAE}"/>
              </a:ext>
            </a:extLst>
          </p:cNvPr>
          <p:cNvSpPr>
            <a:spLocks noGrp="1"/>
          </p:cNvSpPr>
          <p:nvPr>
            <p:ph type="title"/>
          </p:nvPr>
        </p:nvSpPr>
        <p:spPr>
          <a:xfrm>
            <a:off x="1136429" y="519988"/>
            <a:ext cx="7474172" cy="1325563"/>
          </a:xfrm>
        </p:spPr>
        <p:txBody>
          <a:bodyPr>
            <a:normAutofit/>
          </a:bodyPr>
          <a:lstStyle/>
          <a:p>
            <a:r>
              <a:rPr lang="en-CA" sz="4100" dirty="0">
                <a:latin typeface="Franklin Gothic Demi" panose="020B0703020102020204" pitchFamily="34" charset="0"/>
              </a:rPr>
              <a:t>4. PROGRAM IDEAS</a:t>
            </a:r>
          </a:p>
        </p:txBody>
      </p:sp>
      <p:sp>
        <p:nvSpPr>
          <p:cNvPr id="3" name="Content Placeholder 2">
            <a:extLst>
              <a:ext uri="{FF2B5EF4-FFF2-40B4-BE49-F238E27FC236}">
                <a16:creationId xmlns:a16="http://schemas.microsoft.com/office/drawing/2014/main" id="{C15D0DAE-F166-067B-67FA-AE3148911059}"/>
              </a:ext>
            </a:extLst>
          </p:cNvPr>
          <p:cNvSpPr>
            <a:spLocks noGrp="1"/>
          </p:cNvSpPr>
          <p:nvPr>
            <p:ph idx="1"/>
          </p:nvPr>
        </p:nvSpPr>
        <p:spPr>
          <a:xfrm>
            <a:off x="962213" y="1936375"/>
            <a:ext cx="7147858" cy="4016189"/>
          </a:xfrm>
        </p:spPr>
        <p:txBody>
          <a:bodyPr anchor="ctr">
            <a:normAutofit/>
          </a:bodyPr>
          <a:lstStyle/>
          <a:p>
            <a:r>
              <a:rPr lang="en-CA" sz="1800" dirty="0">
                <a:latin typeface="Arial" panose="020B0604020202020204" pitchFamily="34" charset="0"/>
                <a:cs typeface="Arial" panose="020B0604020202020204" pitchFamily="34" charset="0"/>
              </a:rPr>
              <a:t>What is your group’s goal for this project? (Maximum 150 words)</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Describe your group’s program ideas? (Maximum 350 words)</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How do you plan to reach your intended participants? (300 words max)</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List your intended outcomes </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Tell us how you will evaluate your program for impact?  (300 words max)	</a:t>
            </a:r>
          </a:p>
          <a:p>
            <a:pPr marL="0" indent="0">
              <a:buNone/>
            </a:pPr>
            <a:endParaRPr lang="en-CA"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7F63AF-7A79-9904-C640-A92209B18A3B}"/>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313595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09A2-BB91-B1F1-2B52-C616F5F1BDAE}"/>
              </a:ext>
            </a:extLst>
          </p:cNvPr>
          <p:cNvSpPr>
            <a:spLocks noGrp="1"/>
          </p:cNvSpPr>
          <p:nvPr>
            <p:ph type="title"/>
          </p:nvPr>
        </p:nvSpPr>
        <p:spPr>
          <a:xfrm>
            <a:off x="1136429" y="519988"/>
            <a:ext cx="7474172" cy="1325563"/>
          </a:xfrm>
        </p:spPr>
        <p:txBody>
          <a:bodyPr>
            <a:normAutofit/>
          </a:bodyPr>
          <a:lstStyle/>
          <a:p>
            <a:r>
              <a:rPr lang="en-CA" sz="4100" dirty="0">
                <a:latin typeface="Franklin Gothic Demi" panose="020B0703020102020204" pitchFamily="34" charset="0"/>
              </a:rPr>
              <a:t>5. REFERENCES</a:t>
            </a:r>
          </a:p>
        </p:txBody>
      </p:sp>
      <p:sp>
        <p:nvSpPr>
          <p:cNvPr id="3" name="Content Placeholder 2">
            <a:extLst>
              <a:ext uri="{FF2B5EF4-FFF2-40B4-BE49-F238E27FC236}">
                <a16:creationId xmlns:a16="http://schemas.microsoft.com/office/drawing/2014/main" id="{C15D0DAE-F166-067B-67FA-AE3148911059}"/>
              </a:ext>
            </a:extLst>
          </p:cNvPr>
          <p:cNvSpPr>
            <a:spLocks noGrp="1"/>
          </p:cNvSpPr>
          <p:nvPr>
            <p:ph idx="1"/>
          </p:nvPr>
        </p:nvSpPr>
        <p:spPr>
          <a:xfrm>
            <a:off x="962213" y="1936375"/>
            <a:ext cx="6466540" cy="3251201"/>
          </a:xfrm>
        </p:spPr>
        <p:txBody>
          <a:bodyPr anchor="ctr">
            <a:normAutofit/>
          </a:bodyPr>
          <a:lstStyle/>
          <a:p>
            <a:pPr marL="0" indent="0">
              <a:buNone/>
            </a:pPr>
            <a:r>
              <a:rPr lang="en-CA" sz="2200" dirty="0">
                <a:latin typeface="Arial" panose="020B0604020202020204" pitchFamily="34" charset="0"/>
                <a:cs typeface="Arial" panose="020B0604020202020204" pitchFamily="34" charset="0"/>
              </a:rPr>
              <a:t>List two references from the community who can tell us about your relevant experience with caregivers, and your work in this community.</a:t>
            </a: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r>
              <a:rPr lang="en-CA" sz="2200" dirty="0">
                <a:latin typeface="Arial" panose="020B0604020202020204" pitchFamily="34" charset="0"/>
                <a:cs typeface="Arial" panose="020B0604020202020204" pitchFamily="34" charset="0"/>
              </a:rPr>
              <a:t>Name </a:t>
            </a:r>
            <a:br>
              <a:rPr lang="en-CA" sz="2200" dirty="0">
                <a:latin typeface="Arial" panose="020B0604020202020204" pitchFamily="34" charset="0"/>
                <a:cs typeface="Arial" panose="020B0604020202020204" pitchFamily="34" charset="0"/>
              </a:rPr>
            </a:br>
            <a:r>
              <a:rPr lang="en-CA" sz="2200" dirty="0">
                <a:latin typeface="Arial" panose="020B0604020202020204" pitchFamily="34" charset="0"/>
                <a:cs typeface="Arial" panose="020B0604020202020204" pitchFamily="34" charset="0"/>
              </a:rPr>
              <a:t>Email </a:t>
            </a:r>
            <a:br>
              <a:rPr lang="en-CA" sz="2200" dirty="0">
                <a:latin typeface="Arial" panose="020B0604020202020204" pitchFamily="34" charset="0"/>
                <a:cs typeface="Arial" panose="020B0604020202020204" pitchFamily="34" charset="0"/>
              </a:rPr>
            </a:br>
            <a:r>
              <a:rPr lang="en-CA" sz="2200" dirty="0">
                <a:latin typeface="Arial" panose="020B0604020202020204" pitchFamily="34" charset="0"/>
                <a:cs typeface="Arial" panose="020B0604020202020204" pitchFamily="34" charset="0"/>
              </a:rPr>
              <a:t>Phone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E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E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7F63AF-7A79-9904-C640-A92209B18A3B}"/>
              </a:ext>
            </a:extLst>
          </p:cNvPr>
          <p:cNvPicPr>
            <a:picLocks noChangeAspect="1"/>
          </p:cNvPicPr>
          <p:nvPr/>
        </p:nvPicPr>
        <p:blipFill>
          <a:blip r:embed="rId2"/>
          <a:stretch>
            <a:fillRect/>
          </a:stretch>
        </p:blipFill>
        <p:spPr>
          <a:xfrm>
            <a:off x="9254442" y="3134755"/>
            <a:ext cx="1462088" cy="588490"/>
          </a:xfrm>
          <a:prstGeom prst="rect">
            <a:avLst/>
          </a:prstGeom>
        </p:spPr>
      </p:pic>
    </p:spTree>
    <p:extLst>
      <p:ext uri="{BB962C8B-B14F-4D97-AF65-F5344CB8AC3E}">
        <p14:creationId xmlns:p14="http://schemas.microsoft.com/office/powerpoint/2010/main" val="367988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F99-7884-4F48-3A63-F3274CE0D655}"/>
              </a:ext>
            </a:extLst>
          </p:cNvPr>
          <p:cNvSpPr>
            <a:spLocks noGrp="1"/>
          </p:cNvSpPr>
          <p:nvPr>
            <p:ph type="title"/>
          </p:nvPr>
        </p:nvSpPr>
        <p:spPr>
          <a:xfrm>
            <a:off x="1369142" y="30199"/>
            <a:ext cx="10515600" cy="1325563"/>
          </a:xfrm>
        </p:spPr>
        <p:txBody>
          <a:bodyPr/>
          <a:lstStyle/>
          <a:p>
            <a:pPr algn="ctr"/>
            <a:r>
              <a:rPr lang="en-CA" sz="4400" dirty="0">
                <a:latin typeface="Franklin Gothic Demi" panose="020B0703020102020204" pitchFamily="34" charset="0"/>
              </a:rPr>
              <a:t>Timeline</a:t>
            </a:r>
            <a:endParaRPr lang="en-CA" dirty="0"/>
          </a:p>
        </p:txBody>
      </p:sp>
      <p:pic>
        <p:nvPicPr>
          <p:cNvPr id="5" name="Content Placeholder 4">
            <a:extLst>
              <a:ext uri="{FF2B5EF4-FFF2-40B4-BE49-F238E27FC236}">
                <a16:creationId xmlns:a16="http://schemas.microsoft.com/office/drawing/2014/main" id="{E003EBC7-39E3-7974-94BD-74214F89ED7A}"/>
              </a:ext>
            </a:extLst>
          </p:cNvPr>
          <p:cNvPicPr>
            <a:picLocks noGrp="1" noChangeAspect="1"/>
          </p:cNvPicPr>
          <p:nvPr>
            <p:ph idx="1"/>
          </p:nvPr>
        </p:nvPicPr>
        <p:blipFill>
          <a:blip r:embed="rId2"/>
          <a:stretch>
            <a:fillRect/>
          </a:stretch>
        </p:blipFill>
        <p:spPr>
          <a:xfrm>
            <a:off x="1369143" y="1111045"/>
            <a:ext cx="9505334" cy="5716756"/>
          </a:xfrm>
          <a:prstGeom prst="rect">
            <a:avLst/>
          </a:prstGeom>
        </p:spPr>
      </p:pic>
      <p:pic>
        <p:nvPicPr>
          <p:cNvPr id="4" name="Picture 5">
            <a:extLst>
              <a:ext uri="{FF2B5EF4-FFF2-40B4-BE49-F238E27FC236}">
                <a16:creationId xmlns:a16="http://schemas.microsoft.com/office/drawing/2014/main" id="{A127FE00-7D1D-751B-B832-E9F75030031A}"/>
              </a:ext>
            </a:extLst>
          </p:cNvPr>
          <p:cNvPicPr>
            <a:picLocks noChangeAspect="1"/>
          </p:cNvPicPr>
          <p:nvPr/>
        </p:nvPicPr>
        <p:blipFill>
          <a:blip r:embed="rId3"/>
          <a:stretch>
            <a:fillRect/>
          </a:stretch>
        </p:blipFill>
        <p:spPr>
          <a:xfrm>
            <a:off x="8632083" y="9891"/>
            <a:ext cx="2913446" cy="1170623"/>
          </a:xfrm>
          <a:prstGeom prst="rect">
            <a:avLst/>
          </a:prstGeom>
        </p:spPr>
      </p:pic>
    </p:spTree>
    <p:extLst>
      <p:ext uri="{BB962C8B-B14F-4D97-AF65-F5344CB8AC3E}">
        <p14:creationId xmlns:p14="http://schemas.microsoft.com/office/powerpoint/2010/main" val="1013692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7359BA-C61C-7361-1FF0-4DB1344E845E}"/>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Questions and Answers </a:t>
            </a:r>
            <a:br>
              <a:rPr lang="en-US" sz="4800" kern="1200">
                <a:solidFill>
                  <a:srgbClr val="FFFFFF"/>
                </a:solidFill>
                <a:latin typeface="+mj-lt"/>
                <a:ea typeface="+mj-ea"/>
                <a:cs typeface="+mj-cs"/>
              </a:rPr>
            </a:br>
            <a:endParaRPr lang="en-US" sz="4800" kern="1200">
              <a:solidFill>
                <a:srgbClr val="FFFFFF"/>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73BC14EA-E24C-ADE7-3490-9F722C7ACF38}"/>
              </a:ext>
            </a:extLst>
          </p:cNvPr>
          <p:cNvPicPr>
            <a:picLocks noChangeAspect="1"/>
          </p:cNvPicPr>
          <p:nvPr/>
        </p:nvPicPr>
        <p:blipFill>
          <a:blip r:embed="rId2"/>
          <a:stretch>
            <a:fillRect/>
          </a:stretch>
        </p:blipFill>
        <p:spPr>
          <a:xfrm>
            <a:off x="6920559" y="2855839"/>
            <a:ext cx="3737164" cy="1160609"/>
          </a:xfrm>
          <a:prstGeom prst="rect">
            <a:avLst/>
          </a:prstGeom>
        </p:spPr>
      </p:pic>
    </p:spTree>
    <p:extLst>
      <p:ext uri="{BB962C8B-B14F-4D97-AF65-F5344CB8AC3E}">
        <p14:creationId xmlns:p14="http://schemas.microsoft.com/office/powerpoint/2010/main" val="102787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BE85-EC53-448F-85B8-33B85D3CFC3A}"/>
              </a:ext>
            </a:extLst>
          </p:cNvPr>
          <p:cNvSpPr>
            <a:spLocks noGrp="1"/>
          </p:cNvSpPr>
          <p:nvPr>
            <p:ph type="title"/>
          </p:nvPr>
        </p:nvSpPr>
        <p:spPr>
          <a:xfrm>
            <a:off x="1136428" y="627564"/>
            <a:ext cx="7474172" cy="1325563"/>
          </a:xfrm>
        </p:spPr>
        <p:txBody>
          <a:bodyPr>
            <a:normAutofit/>
          </a:bodyPr>
          <a:lstStyle/>
          <a:p>
            <a:r>
              <a:rPr lang="en-US" b="1" dirty="0">
                <a:latin typeface="Franklin Gothic Demi" panose="020B0703020102020204" pitchFamily="34" charset="0"/>
              </a:rPr>
              <a:t>Introductions</a:t>
            </a:r>
          </a:p>
        </p:txBody>
      </p:sp>
      <p:sp>
        <p:nvSpPr>
          <p:cNvPr id="50" name="Content Placeholder 2">
            <a:extLst>
              <a:ext uri="{FF2B5EF4-FFF2-40B4-BE49-F238E27FC236}">
                <a16:creationId xmlns:a16="http://schemas.microsoft.com/office/drawing/2014/main" id="{CC590E10-29DD-445C-871E-2B7D420A22D8}"/>
              </a:ext>
            </a:extLst>
          </p:cNvPr>
          <p:cNvSpPr>
            <a:spLocks noGrp="1"/>
          </p:cNvSpPr>
          <p:nvPr>
            <p:ph idx="1"/>
          </p:nvPr>
        </p:nvSpPr>
        <p:spPr>
          <a:xfrm>
            <a:off x="959370" y="1828801"/>
            <a:ext cx="7651229" cy="3842870"/>
          </a:xfrm>
        </p:spPr>
        <p:txBody>
          <a:bodyPr vert="horz" lIns="91440" tIns="45720" rIns="91440" bIns="45720" rtlCol="0" anchor="ctr">
            <a:noAutofit/>
          </a:bodyPr>
          <a:lstStyle/>
          <a:p>
            <a:r>
              <a:rPr lang="en-CA" dirty="0">
                <a:latin typeface="Arial" panose="020B0604020202020204" pitchFamily="34" charset="0"/>
                <a:cs typeface="Arial" panose="020B0604020202020204" pitchFamily="34" charset="0"/>
              </a:rPr>
              <a:t>Charlton Elliott, Community Development Officer ,City of Toronto   </a:t>
            </a:r>
          </a:p>
          <a:p>
            <a:r>
              <a:rPr lang="en-CA" dirty="0">
                <a:latin typeface="Arial" panose="020B0604020202020204" pitchFamily="34" charset="0"/>
                <a:cs typeface="Arial" panose="020B0604020202020204" pitchFamily="34" charset="0"/>
              </a:rPr>
              <a:t>Gillian Dennis,  Trustee Engagement, Delta Family Resource </a:t>
            </a:r>
          </a:p>
          <a:p>
            <a:r>
              <a:rPr lang="en-CA" dirty="0">
                <a:latin typeface="Arial" panose="020B0604020202020204" pitchFamily="34" charset="0"/>
                <a:cs typeface="Arial" panose="020B0604020202020204" pitchFamily="34" charset="0"/>
              </a:rPr>
              <a:t>Kemi Jacobs,  Executive Director, Delta Family Resource </a:t>
            </a:r>
          </a:p>
          <a:p>
            <a:endParaRPr lang="en-US" sz="1900" dirty="0"/>
          </a:p>
        </p:txBody>
      </p:sp>
      <p:sp>
        <p:nvSpPr>
          <p:cNvPr id="51"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A57660B0-7ABE-4DE8-3872-B5A92F50CE0B}"/>
              </a:ext>
            </a:extLst>
          </p:cNvPr>
          <p:cNvPicPr>
            <a:picLocks noChangeAspect="1"/>
          </p:cNvPicPr>
          <p:nvPr/>
        </p:nvPicPr>
        <p:blipFill>
          <a:blip r:embed="rId3"/>
          <a:stretch>
            <a:fillRect/>
          </a:stretch>
        </p:blipFill>
        <p:spPr>
          <a:xfrm>
            <a:off x="9078469" y="3179903"/>
            <a:ext cx="1819871" cy="620103"/>
          </a:xfrm>
          <a:prstGeom prst="rect">
            <a:avLst/>
          </a:prstGeom>
        </p:spPr>
      </p:pic>
    </p:spTree>
    <p:extLst>
      <p:ext uri="{BB962C8B-B14F-4D97-AF65-F5344CB8AC3E}">
        <p14:creationId xmlns:p14="http://schemas.microsoft.com/office/powerpoint/2010/main" val="149514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DC0FDE45-5E9F-4D00-8C6F-349F543528AA}"/>
              </a:ext>
            </a:extLst>
          </p:cNvPr>
          <p:cNvPicPr>
            <a:picLocks noChangeAspect="1"/>
          </p:cNvPicPr>
          <p:nvPr/>
        </p:nvPicPr>
        <p:blipFill>
          <a:blip r:embed="rId2"/>
          <a:stretch>
            <a:fillRect/>
          </a:stretch>
        </p:blipFill>
        <p:spPr>
          <a:xfrm>
            <a:off x="612821" y="2886841"/>
            <a:ext cx="3785068" cy="2488682"/>
          </a:xfrm>
          <a:prstGeom prst="rect">
            <a:avLst/>
          </a:prstGeom>
        </p:spPr>
      </p:pic>
      <p:pic>
        <p:nvPicPr>
          <p:cNvPr id="7" name="Picture 7" descr="Text&#10;&#10;Description automatically generated">
            <a:extLst>
              <a:ext uri="{FF2B5EF4-FFF2-40B4-BE49-F238E27FC236}">
                <a16:creationId xmlns:a16="http://schemas.microsoft.com/office/drawing/2014/main" id="{A8FB0323-651D-45EF-8AE4-C011DEAF5A15}"/>
              </a:ext>
            </a:extLst>
          </p:cNvPr>
          <p:cNvPicPr>
            <a:picLocks noChangeAspect="1"/>
          </p:cNvPicPr>
          <p:nvPr/>
        </p:nvPicPr>
        <p:blipFill>
          <a:blip r:embed="rId3"/>
          <a:stretch>
            <a:fillRect/>
          </a:stretch>
        </p:blipFill>
        <p:spPr>
          <a:xfrm>
            <a:off x="2752091" y="823682"/>
            <a:ext cx="7758593" cy="2061659"/>
          </a:xfrm>
          <a:prstGeom prst="rect">
            <a:avLst/>
          </a:prstGeom>
        </p:spPr>
      </p:pic>
    </p:spTree>
    <p:extLst>
      <p:ext uri="{BB962C8B-B14F-4D97-AF65-F5344CB8AC3E}">
        <p14:creationId xmlns:p14="http://schemas.microsoft.com/office/powerpoint/2010/main" val="260481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BE85-EC53-448F-85B8-33B85D3CFC3A}"/>
              </a:ext>
            </a:extLst>
          </p:cNvPr>
          <p:cNvSpPr>
            <a:spLocks noGrp="1"/>
          </p:cNvSpPr>
          <p:nvPr>
            <p:ph type="title"/>
          </p:nvPr>
        </p:nvSpPr>
        <p:spPr>
          <a:xfrm>
            <a:off x="299722" y="209212"/>
            <a:ext cx="4828090" cy="639448"/>
          </a:xfrm>
        </p:spPr>
        <p:txBody>
          <a:bodyPr>
            <a:normAutofit fontScale="90000"/>
          </a:bodyPr>
          <a:lstStyle/>
          <a:p>
            <a:r>
              <a:rPr lang="en-US" b="1" dirty="0">
                <a:latin typeface="Franklin Gothic Demi" panose="020B0703020102020204" pitchFamily="34" charset="0"/>
              </a:rPr>
              <a:t>Agenda</a:t>
            </a:r>
          </a:p>
        </p:txBody>
      </p:sp>
      <p:sp>
        <p:nvSpPr>
          <p:cNvPr id="50" name="Content Placeholder 2">
            <a:extLst>
              <a:ext uri="{FF2B5EF4-FFF2-40B4-BE49-F238E27FC236}">
                <a16:creationId xmlns:a16="http://schemas.microsoft.com/office/drawing/2014/main" id="{CC590E10-29DD-445C-871E-2B7D420A22D8}"/>
              </a:ext>
            </a:extLst>
          </p:cNvPr>
          <p:cNvSpPr>
            <a:spLocks noGrp="1"/>
          </p:cNvSpPr>
          <p:nvPr>
            <p:ph idx="1"/>
          </p:nvPr>
        </p:nvSpPr>
        <p:spPr>
          <a:xfrm>
            <a:off x="633506" y="600891"/>
            <a:ext cx="3550023" cy="5812971"/>
          </a:xfrm>
        </p:spPr>
        <p:txBody>
          <a:bodyPr vert="horz" lIns="91440" tIns="45720" rIns="91440" bIns="45720" rtlCol="0" anchor="ctr">
            <a:noAutofit/>
          </a:bodyPr>
          <a:lstStyle/>
          <a:p>
            <a:endParaRPr lang="en-CA" sz="1600" dirty="0">
              <a:latin typeface="Franklin Gothic Demi" panose="020B0703020102020204" pitchFamily="34" charset="0"/>
            </a:endParaRPr>
          </a:p>
          <a:p>
            <a:r>
              <a:rPr lang="en-CA" sz="1600" dirty="0">
                <a:latin typeface="Franklin Gothic Demi" panose="020B0703020102020204" pitchFamily="34" charset="0"/>
              </a:rPr>
              <a:t>Welcome &amp; Introductions </a:t>
            </a:r>
          </a:p>
          <a:p>
            <a:r>
              <a:rPr lang="en-CA" sz="1600" dirty="0">
                <a:latin typeface="Franklin Gothic Demi" panose="020B0703020102020204" pitchFamily="34" charset="0"/>
              </a:rPr>
              <a:t>Land Acknowledgement </a:t>
            </a:r>
          </a:p>
          <a:p>
            <a:r>
              <a:rPr lang="en-CA" sz="1600" dirty="0">
                <a:latin typeface="Franklin Gothic Demi" panose="020B0703020102020204" pitchFamily="34" charset="0"/>
              </a:rPr>
              <a:t>City of Toronto TO Wards Peace Initiative</a:t>
            </a:r>
          </a:p>
          <a:p>
            <a:pPr lvl="1"/>
            <a:r>
              <a:rPr lang="en-CA" sz="1600" dirty="0">
                <a:latin typeface="Franklin Gothic Demi" panose="020B0703020102020204" pitchFamily="34" charset="0"/>
              </a:rPr>
              <a:t>Partners </a:t>
            </a:r>
          </a:p>
          <a:p>
            <a:pPr lvl="1"/>
            <a:r>
              <a:rPr lang="en-CA" sz="1600" dirty="0">
                <a:latin typeface="Franklin Gothic Demi" panose="020B0703020102020204" pitchFamily="34" charset="0"/>
              </a:rPr>
              <a:t>Initiative Launch and timelines </a:t>
            </a:r>
          </a:p>
          <a:p>
            <a:r>
              <a:rPr lang="en-CA" sz="1600" dirty="0">
                <a:latin typeface="Franklin Gothic Demi" panose="020B0703020102020204" pitchFamily="34" charset="0"/>
              </a:rPr>
              <a:t>TO Wards Peace Caregivers Program – Jane Finch/Rexdale  </a:t>
            </a:r>
          </a:p>
          <a:p>
            <a:pPr lvl="1"/>
            <a:r>
              <a:rPr lang="en-CA" sz="1600" dirty="0">
                <a:latin typeface="Franklin Gothic Demi" panose="020B0703020102020204" pitchFamily="34" charset="0"/>
              </a:rPr>
              <a:t>Purpose </a:t>
            </a:r>
          </a:p>
          <a:p>
            <a:pPr lvl="1"/>
            <a:r>
              <a:rPr lang="en-CA" sz="1600" dirty="0">
                <a:latin typeface="Franklin Gothic Demi" panose="020B0703020102020204" pitchFamily="34" charset="0"/>
              </a:rPr>
              <a:t>Target groups </a:t>
            </a:r>
          </a:p>
          <a:p>
            <a:pPr lvl="1"/>
            <a:r>
              <a:rPr lang="en-CA" sz="1600" dirty="0">
                <a:latin typeface="Franklin Gothic Demi" panose="020B0703020102020204" pitchFamily="34" charset="0"/>
              </a:rPr>
              <a:t>Program </a:t>
            </a:r>
          </a:p>
          <a:p>
            <a:pPr lvl="1"/>
            <a:r>
              <a:rPr lang="en-CA" sz="1600" dirty="0">
                <a:latin typeface="Franklin Gothic Demi" panose="020B0703020102020204" pitchFamily="34" charset="0"/>
              </a:rPr>
              <a:t>Partnering with Delta Family Resource </a:t>
            </a:r>
          </a:p>
          <a:p>
            <a:pPr lvl="1"/>
            <a:endParaRPr lang="en-CA" sz="1400" dirty="0">
              <a:latin typeface="Franklin Gothic Demi" panose="020B0703020102020204" pitchFamily="34" charset="0"/>
            </a:endParaRPr>
          </a:p>
          <a:p>
            <a:pPr lvl="1"/>
            <a:endParaRPr lang="en-CA" sz="1400" dirty="0">
              <a:latin typeface="Franklin Gothic Demi" panose="020B0703020102020204" pitchFamily="34" charset="0"/>
            </a:endParaRPr>
          </a:p>
          <a:p>
            <a:endParaRPr lang="en-US" sz="1900" dirty="0"/>
          </a:p>
        </p:txBody>
      </p:sp>
      <p:sp>
        <p:nvSpPr>
          <p:cNvPr id="51"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A57660B0-7ABE-4DE8-3872-B5A92F50CE0B}"/>
              </a:ext>
            </a:extLst>
          </p:cNvPr>
          <p:cNvPicPr>
            <a:picLocks noChangeAspect="1"/>
          </p:cNvPicPr>
          <p:nvPr/>
        </p:nvPicPr>
        <p:blipFill>
          <a:blip r:embed="rId3"/>
          <a:stretch>
            <a:fillRect/>
          </a:stretch>
        </p:blipFill>
        <p:spPr>
          <a:xfrm>
            <a:off x="9078469" y="3179903"/>
            <a:ext cx="1819871" cy="620103"/>
          </a:xfrm>
          <a:prstGeom prst="rect">
            <a:avLst/>
          </a:prstGeom>
        </p:spPr>
      </p:pic>
      <p:sp>
        <p:nvSpPr>
          <p:cNvPr id="3" name="TextBox 2">
            <a:extLst>
              <a:ext uri="{FF2B5EF4-FFF2-40B4-BE49-F238E27FC236}">
                <a16:creationId xmlns:a16="http://schemas.microsoft.com/office/drawing/2014/main" id="{255A48A7-CB6F-A93A-989C-30E499151E9C}"/>
              </a:ext>
            </a:extLst>
          </p:cNvPr>
          <p:cNvSpPr txBox="1"/>
          <p:nvPr/>
        </p:nvSpPr>
        <p:spPr>
          <a:xfrm>
            <a:off x="4577685" y="3179903"/>
            <a:ext cx="4337715" cy="2990819"/>
          </a:xfrm>
          <a:prstGeom prst="rect">
            <a:avLst/>
          </a:prstGeom>
          <a:noFill/>
        </p:spPr>
        <p:txBody>
          <a:bodyPr wrap="square" rtlCol="0">
            <a:spAutoFit/>
          </a:bodyPr>
          <a:lstStyle/>
          <a:p>
            <a:pPr marL="57150" indent="-228600">
              <a:lnSpc>
                <a:spcPct val="90000"/>
              </a:lnSpc>
              <a:buFont typeface="Arial" panose="020B0604020202020204" pitchFamily="34" charset="0"/>
              <a:buChar char="•"/>
            </a:pPr>
            <a:r>
              <a:rPr lang="en-CA" sz="1650" dirty="0">
                <a:latin typeface="Franklin Gothic Demi" panose="020B0703020102020204" pitchFamily="34" charset="0"/>
              </a:rPr>
              <a:t>Request for Proposal 101 </a:t>
            </a:r>
          </a:p>
          <a:p>
            <a:pPr>
              <a:lnSpc>
                <a:spcPct val="90000"/>
              </a:lnSpc>
            </a:pPr>
            <a:endParaRPr lang="en-CA" sz="1650" dirty="0">
              <a:latin typeface="Franklin Gothic Demi" panose="020B0703020102020204" pitchFamily="34" charset="0"/>
            </a:endParaRPr>
          </a:p>
          <a:p>
            <a:pPr marL="57150" indent="-228600">
              <a:lnSpc>
                <a:spcPct val="90000"/>
              </a:lnSpc>
              <a:buFont typeface="Arial" panose="020B0604020202020204" pitchFamily="34" charset="0"/>
              <a:buChar char="•"/>
            </a:pPr>
            <a:r>
              <a:rPr lang="en-CA" sz="1650" dirty="0">
                <a:latin typeface="Franklin Gothic Demi" panose="020B0703020102020204" pitchFamily="34" charset="0"/>
              </a:rPr>
              <a:t>Eligibility- budget &amp; staffing </a:t>
            </a:r>
          </a:p>
          <a:p>
            <a:pPr marL="685800" lvl="1" indent="-228600">
              <a:lnSpc>
                <a:spcPct val="90000"/>
              </a:lnSpc>
              <a:spcBef>
                <a:spcPts val="500"/>
              </a:spcBef>
              <a:buFont typeface="Arial" panose="020B0604020202020204" pitchFamily="34" charset="0"/>
              <a:buChar char="•"/>
            </a:pPr>
            <a:r>
              <a:rPr lang="en-CA" sz="1650" dirty="0">
                <a:latin typeface="Franklin Gothic Demi" panose="020B0703020102020204" pitchFamily="34" charset="0"/>
              </a:rPr>
              <a:t>Grassroots experienced required </a:t>
            </a:r>
          </a:p>
          <a:p>
            <a:pPr marL="685800" lvl="1" indent="-228600">
              <a:lnSpc>
                <a:spcPct val="90000"/>
              </a:lnSpc>
              <a:spcBef>
                <a:spcPts val="500"/>
              </a:spcBef>
              <a:buFont typeface="Arial" panose="020B0604020202020204" pitchFamily="34" charset="0"/>
              <a:buChar char="•"/>
            </a:pPr>
            <a:r>
              <a:rPr lang="en-CA" sz="1650" dirty="0">
                <a:latin typeface="Franklin Gothic Demi" panose="020B0703020102020204" pitchFamily="34" charset="0"/>
              </a:rPr>
              <a:t>Eligible costs &amp; ineligible costs </a:t>
            </a:r>
          </a:p>
          <a:p>
            <a:pPr marL="685800" lvl="1" indent="-228600">
              <a:lnSpc>
                <a:spcPct val="90000"/>
              </a:lnSpc>
              <a:spcBef>
                <a:spcPts val="500"/>
              </a:spcBef>
              <a:buFont typeface="Arial" panose="020B0604020202020204" pitchFamily="34" charset="0"/>
              <a:buChar char="•"/>
            </a:pPr>
            <a:r>
              <a:rPr lang="en-CA" sz="1650" dirty="0">
                <a:latin typeface="Franklin Gothic Demi" panose="020B0703020102020204" pitchFamily="34" charset="0"/>
              </a:rPr>
              <a:t>The Application Form</a:t>
            </a:r>
          </a:p>
          <a:p>
            <a:pPr marL="685800" lvl="1" indent="-228600">
              <a:lnSpc>
                <a:spcPct val="90000"/>
              </a:lnSpc>
              <a:spcBef>
                <a:spcPts val="500"/>
              </a:spcBef>
              <a:buFont typeface="Arial" panose="020B0604020202020204" pitchFamily="34" charset="0"/>
              <a:buChar char="•"/>
            </a:pPr>
            <a:r>
              <a:rPr lang="en-CA" sz="1650" dirty="0">
                <a:latin typeface="Franklin Gothic Demi" panose="020B0703020102020204" pitchFamily="34" charset="0"/>
              </a:rPr>
              <a:t>Review Committee </a:t>
            </a:r>
          </a:p>
          <a:p>
            <a:pPr marL="685800" lvl="1" indent="-228600">
              <a:lnSpc>
                <a:spcPct val="90000"/>
              </a:lnSpc>
              <a:spcBef>
                <a:spcPts val="500"/>
              </a:spcBef>
              <a:buFont typeface="Arial" panose="020B0604020202020204" pitchFamily="34" charset="0"/>
              <a:buChar char="•"/>
            </a:pPr>
            <a:r>
              <a:rPr lang="en-CA" sz="1650" dirty="0">
                <a:latin typeface="Franklin Gothic Demi" panose="020B0703020102020204" pitchFamily="34" charset="0"/>
              </a:rPr>
              <a:t>Timeline </a:t>
            </a:r>
          </a:p>
          <a:p>
            <a:pPr marL="685800" lvl="1" indent="-228600">
              <a:lnSpc>
                <a:spcPct val="90000"/>
              </a:lnSpc>
              <a:spcBef>
                <a:spcPts val="500"/>
              </a:spcBef>
              <a:buFont typeface="Arial" panose="020B0604020202020204" pitchFamily="34" charset="0"/>
              <a:buChar char="•"/>
            </a:pPr>
            <a:r>
              <a:rPr lang="en-CA" sz="1650" dirty="0">
                <a:latin typeface="Franklin Gothic Demi" panose="020B0703020102020204" pitchFamily="34" charset="0"/>
              </a:rPr>
              <a:t>Next Steps </a:t>
            </a:r>
          </a:p>
          <a:p>
            <a:pPr marL="514350" lvl="1" indent="-228600">
              <a:lnSpc>
                <a:spcPct val="90000"/>
              </a:lnSpc>
              <a:buFont typeface="Arial" panose="020B0604020202020204" pitchFamily="34" charset="0"/>
              <a:buChar char="•"/>
            </a:pPr>
            <a:endParaRPr lang="en-CA" sz="1650" dirty="0">
              <a:latin typeface="Franklin Gothic Demi" panose="020B0703020102020204" pitchFamily="34" charset="0"/>
            </a:endParaRPr>
          </a:p>
          <a:p>
            <a:pPr marL="57150" indent="-228600">
              <a:lnSpc>
                <a:spcPct val="90000"/>
              </a:lnSpc>
              <a:buFont typeface="Arial" panose="020B0604020202020204" pitchFamily="34" charset="0"/>
              <a:buChar char="•"/>
            </a:pPr>
            <a:r>
              <a:rPr lang="en-CA" sz="1650" dirty="0">
                <a:latin typeface="Franklin Gothic Demi" panose="020B0703020102020204" pitchFamily="34" charset="0"/>
              </a:rPr>
              <a:t>Question and Answers</a:t>
            </a:r>
          </a:p>
        </p:txBody>
      </p:sp>
    </p:spTree>
    <p:extLst>
      <p:ext uri="{BB962C8B-B14F-4D97-AF65-F5344CB8AC3E}">
        <p14:creationId xmlns:p14="http://schemas.microsoft.com/office/powerpoint/2010/main" val="28271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0450AC-0105-C886-A5F2-E8AF20A062BC}"/>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3000" kern="1200" dirty="0">
                <a:solidFill>
                  <a:srgbClr val="FFFFFF"/>
                </a:solidFill>
                <a:latin typeface="+mj-lt"/>
                <a:ea typeface="+mj-ea"/>
                <a:cs typeface="+mj-cs"/>
              </a:rPr>
              <a:t>CITY OF TORONTO </a:t>
            </a: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TO WARDS PEACE INITITATIVE </a:t>
            </a:r>
            <a:br>
              <a:rPr lang="en-US" sz="3000" kern="1200" dirty="0">
                <a:solidFill>
                  <a:srgbClr val="FFFFFF"/>
                </a:solidFill>
                <a:latin typeface="+mj-lt"/>
                <a:ea typeface="+mj-ea"/>
                <a:cs typeface="+mj-cs"/>
              </a:rPr>
            </a:b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Charlton Elliott </a:t>
            </a:r>
            <a:br>
              <a:rPr lang="en-US" sz="3000" kern="1200" dirty="0">
                <a:solidFill>
                  <a:srgbClr val="FFFFFF"/>
                </a:solidFill>
                <a:latin typeface="+mj-lt"/>
                <a:ea typeface="+mj-ea"/>
                <a:cs typeface="+mj-cs"/>
              </a:rPr>
            </a:br>
            <a:br>
              <a:rPr lang="en-US" sz="3000" kern="1200" dirty="0">
                <a:solidFill>
                  <a:srgbClr val="FFFFFF"/>
                </a:solidFill>
                <a:latin typeface="+mj-lt"/>
                <a:ea typeface="+mj-ea"/>
                <a:cs typeface="+mj-cs"/>
              </a:rPr>
            </a:br>
            <a:endParaRPr lang="en-US" sz="3000" kern="1200" dirty="0">
              <a:solidFill>
                <a:srgbClr val="FFFFFF"/>
              </a:solidFill>
              <a:latin typeface="+mj-lt"/>
              <a:ea typeface="+mj-ea"/>
              <a:cs typeface="+mj-cs"/>
            </a:endParaRPr>
          </a:p>
        </p:txBody>
      </p:sp>
      <p:sp>
        <p:nvSpPr>
          <p:cNvPr id="19" name="Rectangle 1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80E7B2-5EC2-F6D0-9A36-2EDE82116522}"/>
              </a:ext>
            </a:extLst>
          </p:cNvPr>
          <p:cNvPicPr>
            <a:picLocks noChangeAspect="1"/>
          </p:cNvPicPr>
          <p:nvPr/>
        </p:nvPicPr>
        <p:blipFill>
          <a:blip r:embed="rId3"/>
          <a:stretch>
            <a:fillRect/>
          </a:stretch>
        </p:blipFill>
        <p:spPr>
          <a:xfrm>
            <a:off x="6920559" y="2855839"/>
            <a:ext cx="3737164" cy="1160609"/>
          </a:xfrm>
          <a:prstGeom prst="rect">
            <a:avLst/>
          </a:prstGeom>
        </p:spPr>
      </p:pic>
    </p:spTree>
    <p:extLst>
      <p:ext uri="{BB962C8B-B14F-4D97-AF65-F5344CB8AC3E}">
        <p14:creationId xmlns:p14="http://schemas.microsoft.com/office/powerpoint/2010/main" val="175484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BE85-EC53-448F-85B8-33B85D3CFC3A}"/>
              </a:ext>
            </a:extLst>
          </p:cNvPr>
          <p:cNvSpPr>
            <a:spLocks noGrp="1"/>
          </p:cNvSpPr>
          <p:nvPr>
            <p:ph type="title"/>
          </p:nvPr>
        </p:nvSpPr>
        <p:spPr>
          <a:xfrm>
            <a:off x="513977" y="370542"/>
            <a:ext cx="9347200" cy="1582586"/>
          </a:xfrm>
        </p:spPr>
        <p:txBody>
          <a:bodyPr>
            <a:normAutofit/>
          </a:bodyPr>
          <a:lstStyle/>
          <a:p>
            <a:r>
              <a:rPr lang="en-CA" sz="3700" dirty="0">
                <a:latin typeface="Franklin Gothic Demi" panose="020B0703020102020204" pitchFamily="34" charset="0"/>
              </a:rPr>
              <a:t>TO WARDS PEACE CAREGIVERS PROGRAM</a:t>
            </a:r>
            <a:br>
              <a:rPr lang="en-CA" sz="3700" dirty="0">
                <a:latin typeface="Franklin Gothic Demi" panose="020B0703020102020204" pitchFamily="34" charset="0"/>
              </a:rPr>
            </a:br>
            <a:r>
              <a:rPr lang="en-CA" sz="3700" dirty="0">
                <a:latin typeface="Franklin Gothic Demi" panose="020B0703020102020204" pitchFamily="34" charset="0"/>
              </a:rPr>
              <a:t>JANE FINCH AND REXDALE</a:t>
            </a:r>
            <a:endParaRPr lang="en-US" sz="3700" b="1" dirty="0">
              <a:latin typeface="Franklin Gothic Demi" panose="020B0703020102020204" pitchFamily="34" charset="0"/>
            </a:endParaRPr>
          </a:p>
        </p:txBody>
      </p:sp>
      <p:sp>
        <p:nvSpPr>
          <p:cNvPr id="50" name="Content Placeholder 2">
            <a:extLst>
              <a:ext uri="{FF2B5EF4-FFF2-40B4-BE49-F238E27FC236}">
                <a16:creationId xmlns:a16="http://schemas.microsoft.com/office/drawing/2014/main" id="{CC590E10-29DD-445C-871E-2B7D420A22D8}"/>
              </a:ext>
            </a:extLst>
          </p:cNvPr>
          <p:cNvSpPr>
            <a:spLocks noGrp="1"/>
          </p:cNvSpPr>
          <p:nvPr>
            <p:ph idx="1"/>
          </p:nvPr>
        </p:nvSpPr>
        <p:spPr>
          <a:xfrm>
            <a:off x="513978" y="1953128"/>
            <a:ext cx="8096622" cy="3718543"/>
          </a:xfrm>
        </p:spPr>
        <p:txBody>
          <a:bodyPr vert="horz" lIns="91440" tIns="45720" rIns="91440" bIns="45720" rtlCol="0" anchor="ctr">
            <a:noAutofit/>
          </a:bodyPr>
          <a:lstStyle/>
          <a:p>
            <a:pPr lvl="1"/>
            <a:r>
              <a:rPr lang="en-CA" sz="3300" dirty="0">
                <a:latin typeface="Franklin Gothic Demi" panose="020B0703020102020204" pitchFamily="34" charset="0"/>
              </a:rPr>
              <a:t>Overall Goals</a:t>
            </a:r>
          </a:p>
          <a:p>
            <a:pPr lvl="1"/>
            <a:r>
              <a:rPr lang="en-CA" sz="3300" dirty="0">
                <a:latin typeface="Franklin Gothic Demi" panose="020B0703020102020204" pitchFamily="34" charset="0"/>
              </a:rPr>
              <a:t>Purpose </a:t>
            </a:r>
          </a:p>
          <a:p>
            <a:pPr lvl="1"/>
            <a:r>
              <a:rPr lang="en-CA" sz="3300" dirty="0">
                <a:latin typeface="Franklin Gothic Demi" panose="020B0703020102020204" pitchFamily="34" charset="0"/>
              </a:rPr>
              <a:t>Target groups </a:t>
            </a:r>
          </a:p>
          <a:p>
            <a:pPr lvl="1"/>
            <a:r>
              <a:rPr lang="en-CA" sz="3300" dirty="0">
                <a:latin typeface="Franklin Gothic Demi" panose="020B0703020102020204" pitchFamily="34" charset="0"/>
              </a:rPr>
              <a:t>The Program </a:t>
            </a:r>
          </a:p>
          <a:p>
            <a:pPr lvl="1"/>
            <a:r>
              <a:rPr lang="en-CA" sz="3300" dirty="0">
                <a:latin typeface="Franklin Gothic Demi" panose="020B0703020102020204" pitchFamily="34" charset="0"/>
              </a:rPr>
              <a:t>Partnering with Delta Family Resource </a:t>
            </a:r>
          </a:p>
          <a:p>
            <a:endParaRPr lang="en-US" sz="1900" dirty="0"/>
          </a:p>
        </p:txBody>
      </p:sp>
      <p:sp>
        <p:nvSpPr>
          <p:cNvPr id="51"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A57660B0-7ABE-4DE8-3872-B5A92F50CE0B}"/>
              </a:ext>
            </a:extLst>
          </p:cNvPr>
          <p:cNvPicPr>
            <a:picLocks noChangeAspect="1"/>
          </p:cNvPicPr>
          <p:nvPr/>
        </p:nvPicPr>
        <p:blipFill>
          <a:blip r:embed="rId3"/>
          <a:stretch>
            <a:fillRect/>
          </a:stretch>
        </p:blipFill>
        <p:spPr>
          <a:xfrm>
            <a:off x="9078469" y="3179903"/>
            <a:ext cx="1819871" cy="620103"/>
          </a:xfrm>
          <a:prstGeom prst="rect">
            <a:avLst/>
          </a:prstGeom>
        </p:spPr>
      </p:pic>
    </p:spTree>
    <p:extLst>
      <p:ext uri="{BB962C8B-B14F-4D97-AF65-F5344CB8AC3E}">
        <p14:creationId xmlns:p14="http://schemas.microsoft.com/office/powerpoint/2010/main" val="15691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BE85-EC53-448F-85B8-33B85D3CFC3A}"/>
              </a:ext>
            </a:extLst>
          </p:cNvPr>
          <p:cNvSpPr>
            <a:spLocks noGrp="1"/>
          </p:cNvSpPr>
          <p:nvPr>
            <p:ph type="title"/>
          </p:nvPr>
        </p:nvSpPr>
        <p:spPr>
          <a:xfrm>
            <a:off x="513977" y="370542"/>
            <a:ext cx="9347200" cy="1582586"/>
          </a:xfrm>
        </p:spPr>
        <p:txBody>
          <a:bodyPr>
            <a:normAutofit/>
          </a:bodyPr>
          <a:lstStyle/>
          <a:p>
            <a:r>
              <a:rPr lang="en-CA" sz="3700" dirty="0">
                <a:latin typeface="Franklin Gothic Demi" panose="020B0703020102020204" pitchFamily="34" charset="0"/>
              </a:rPr>
              <a:t>TO WARDS PEACE CAREGIVERS PROGRAM</a:t>
            </a:r>
            <a:br>
              <a:rPr lang="en-CA" sz="3700" dirty="0">
                <a:latin typeface="Franklin Gothic Demi" panose="020B0703020102020204" pitchFamily="34" charset="0"/>
              </a:rPr>
            </a:br>
            <a:r>
              <a:rPr lang="en-CA" sz="3700" dirty="0">
                <a:latin typeface="Franklin Gothic Demi" panose="020B0703020102020204" pitchFamily="34" charset="0"/>
              </a:rPr>
              <a:t>JANE FINCH AND REXDALE</a:t>
            </a:r>
            <a:endParaRPr lang="en-US" sz="3700" b="1" dirty="0">
              <a:latin typeface="Franklin Gothic Demi" panose="020B0703020102020204" pitchFamily="34" charset="0"/>
            </a:endParaRPr>
          </a:p>
        </p:txBody>
      </p:sp>
      <p:sp>
        <p:nvSpPr>
          <p:cNvPr id="50" name="Content Placeholder 2">
            <a:extLst>
              <a:ext uri="{FF2B5EF4-FFF2-40B4-BE49-F238E27FC236}">
                <a16:creationId xmlns:a16="http://schemas.microsoft.com/office/drawing/2014/main" id="{CC590E10-29DD-445C-871E-2B7D420A22D8}"/>
              </a:ext>
            </a:extLst>
          </p:cNvPr>
          <p:cNvSpPr>
            <a:spLocks noGrp="1"/>
          </p:cNvSpPr>
          <p:nvPr>
            <p:ph idx="1"/>
          </p:nvPr>
        </p:nvSpPr>
        <p:spPr>
          <a:xfrm>
            <a:off x="513977" y="2228046"/>
            <a:ext cx="8096622" cy="3718543"/>
          </a:xfrm>
        </p:spPr>
        <p:txBody>
          <a:bodyPr vert="horz" lIns="91440" tIns="45720" rIns="91440" bIns="45720" rtlCol="0" anchor="ctr">
            <a:noAutofit/>
          </a:bodyPr>
          <a:lstStyle/>
          <a:p>
            <a:pPr marL="0" indent="0">
              <a:buNone/>
            </a:pPr>
            <a:r>
              <a:rPr lang="en-CA" sz="2300" b="1" dirty="0">
                <a:latin typeface="Arial" panose="020B0604020202020204" pitchFamily="34" charset="0"/>
                <a:cs typeface="Arial" panose="020B0604020202020204" pitchFamily="34" charset="0"/>
              </a:rPr>
              <a:t>OVERALL GOALS </a:t>
            </a:r>
          </a:p>
          <a:p>
            <a:r>
              <a:rPr lang="en-CA" sz="2300" dirty="0">
                <a:latin typeface="Arial" panose="020B0604020202020204" pitchFamily="34" charset="0"/>
                <a:cs typeface="Arial" panose="020B0604020202020204" pitchFamily="34" charset="0"/>
              </a:rPr>
              <a:t>Supporting caregivers in building their capacity; including them in solutions focused on healing; overcoming the traumatic impacts associated with community violence. </a:t>
            </a:r>
          </a:p>
          <a:p>
            <a:r>
              <a:rPr lang="en-CA" sz="2300" dirty="0">
                <a:latin typeface="Arial" panose="020B0604020202020204" pitchFamily="34" charset="0"/>
                <a:cs typeface="Arial" panose="020B0604020202020204" pitchFamily="34" charset="0"/>
              </a:rPr>
              <a:t>Creating a mutually supportive environment for them to share ideas, build supportive healing networks, and strengthen community resources and cohesion.</a:t>
            </a:r>
          </a:p>
          <a:p>
            <a:endParaRPr lang="en-US" sz="1900" dirty="0"/>
          </a:p>
        </p:txBody>
      </p:sp>
      <p:sp>
        <p:nvSpPr>
          <p:cNvPr id="51"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A57660B0-7ABE-4DE8-3872-B5A92F50CE0B}"/>
              </a:ext>
            </a:extLst>
          </p:cNvPr>
          <p:cNvPicPr>
            <a:picLocks noChangeAspect="1"/>
          </p:cNvPicPr>
          <p:nvPr/>
        </p:nvPicPr>
        <p:blipFill>
          <a:blip r:embed="rId3"/>
          <a:stretch>
            <a:fillRect/>
          </a:stretch>
        </p:blipFill>
        <p:spPr>
          <a:xfrm>
            <a:off x="9078469" y="3179903"/>
            <a:ext cx="1819871" cy="620103"/>
          </a:xfrm>
          <a:prstGeom prst="rect">
            <a:avLst/>
          </a:prstGeom>
        </p:spPr>
      </p:pic>
    </p:spTree>
    <p:extLst>
      <p:ext uri="{BB962C8B-B14F-4D97-AF65-F5344CB8AC3E}">
        <p14:creationId xmlns:p14="http://schemas.microsoft.com/office/powerpoint/2010/main" val="29645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BE85-EC53-448F-85B8-33B85D3CFC3A}"/>
              </a:ext>
            </a:extLst>
          </p:cNvPr>
          <p:cNvSpPr>
            <a:spLocks noGrp="1"/>
          </p:cNvSpPr>
          <p:nvPr>
            <p:ph type="title"/>
          </p:nvPr>
        </p:nvSpPr>
        <p:spPr>
          <a:xfrm>
            <a:off x="513977" y="370542"/>
            <a:ext cx="8910917" cy="1021976"/>
          </a:xfrm>
        </p:spPr>
        <p:txBody>
          <a:bodyPr>
            <a:normAutofit/>
          </a:bodyPr>
          <a:lstStyle/>
          <a:p>
            <a:r>
              <a:rPr lang="en-CA" sz="3000" dirty="0">
                <a:latin typeface="Franklin Gothic Demi" panose="020B0703020102020204" pitchFamily="34" charset="0"/>
              </a:rPr>
              <a:t>TO WARDS PEACE CAREGIVERS PROGRAM</a:t>
            </a:r>
            <a:br>
              <a:rPr lang="en-CA" sz="3000" dirty="0">
                <a:latin typeface="Franklin Gothic Demi" panose="020B0703020102020204" pitchFamily="34" charset="0"/>
              </a:rPr>
            </a:br>
            <a:r>
              <a:rPr lang="en-CA" sz="3000" dirty="0">
                <a:latin typeface="Franklin Gothic Demi" panose="020B0703020102020204" pitchFamily="34" charset="0"/>
              </a:rPr>
              <a:t>JANE FINCH AND REXDALE</a:t>
            </a:r>
            <a:endParaRPr lang="en-US" sz="3000" b="1" dirty="0">
              <a:latin typeface="Franklin Gothic Demi" panose="020B0703020102020204" pitchFamily="34" charset="0"/>
            </a:endParaRPr>
          </a:p>
        </p:txBody>
      </p:sp>
      <p:sp>
        <p:nvSpPr>
          <p:cNvPr id="50" name="Content Placeholder 2">
            <a:extLst>
              <a:ext uri="{FF2B5EF4-FFF2-40B4-BE49-F238E27FC236}">
                <a16:creationId xmlns:a16="http://schemas.microsoft.com/office/drawing/2014/main" id="{CC590E10-29DD-445C-871E-2B7D420A22D8}"/>
              </a:ext>
            </a:extLst>
          </p:cNvPr>
          <p:cNvSpPr>
            <a:spLocks noGrp="1"/>
          </p:cNvSpPr>
          <p:nvPr>
            <p:ph idx="1"/>
          </p:nvPr>
        </p:nvSpPr>
        <p:spPr>
          <a:xfrm>
            <a:off x="352612" y="1631577"/>
            <a:ext cx="8295341" cy="5094940"/>
          </a:xfrm>
        </p:spPr>
        <p:txBody>
          <a:bodyPr vert="horz" lIns="91440" tIns="45720" rIns="91440" bIns="45720" rtlCol="0" anchor="ctr">
            <a:noAutofit/>
          </a:bodyPr>
          <a:lstStyle/>
          <a:p>
            <a:pPr marL="0" indent="0">
              <a:buNone/>
            </a:pPr>
            <a:r>
              <a:rPr lang="en-CA" sz="2300" b="1" dirty="0">
                <a:latin typeface="Arial" panose="020B0604020202020204" pitchFamily="34" charset="0"/>
                <a:cs typeface="Arial" panose="020B0604020202020204" pitchFamily="34" charset="0"/>
              </a:rPr>
              <a:t>PROGRAM PURPOSE</a:t>
            </a:r>
          </a:p>
          <a:p>
            <a:r>
              <a:rPr lang="en-CA" sz="2200" dirty="0">
                <a:latin typeface="Arial" panose="020B0604020202020204" pitchFamily="34" charset="0"/>
                <a:cs typeface="Arial" panose="020B0604020202020204" pitchFamily="34" charset="0"/>
              </a:rPr>
              <a:t>Develop and implement programs/initiatives directed towards caregivers. </a:t>
            </a:r>
          </a:p>
          <a:p>
            <a:r>
              <a:rPr lang="en-CA" sz="2200" dirty="0">
                <a:latin typeface="Arial" panose="020B0604020202020204" pitchFamily="34" charset="0"/>
                <a:cs typeface="Arial" panose="020B0604020202020204" pitchFamily="34" charset="0"/>
              </a:rPr>
              <a:t>Increase caregiver access to culturally appropriate space, services, supports and activities. </a:t>
            </a:r>
          </a:p>
          <a:p>
            <a:r>
              <a:rPr lang="en-CA" sz="2200" dirty="0">
                <a:latin typeface="Arial" panose="020B0604020202020204" pitchFamily="34" charset="0"/>
                <a:cs typeface="Arial" panose="020B0604020202020204" pitchFamily="34" charset="0"/>
              </a:rPr>
              <a:t>Provide supports to caregivers and families impacted by community violence. </a:t>
            </a:r>
          </a:p>
          <a:p>
            <a:r>
              <a:rPr lang="en-CA" sz="2200" dirty="0">
                <a:latin typeface="Arial" panose="020B0604020202020204" pitchFamily="34" charset="0"/>
                <a:cs typeface="Arial" panose="020B0604020202020204" pitchFamily="34" charset="0"/>
              </a:rPr>
              <a:t>Increase caregiver skills and capacity through training and exposure to new opportunities. </a:t>
            </a:r>
          </a:p>
          <a:p>
            <a:r>
              <a:rPr lang="en-CA" sz="2200" dirty="0">
                <a:latin typeface="Arial" panose="020B0604020202020204" pitchFamily="34" charset="0"/>
                <a:cs typeface="Arial" panose="020B0604020202020204" pitchFamily="34" charset="0"/>
              </a:rPr>
              <a:t>Develop opportunities for community advocacy, healing, capacity building and information/resource sharing. </a:t>
            </a:r>
          </a:p>
          <a:p>
            <a:r>
              <a:rPr lang="en-CA" sz="2200" dirty="0">
                <a:latin typeface="Arial" panose="020B0604020202020204" pitchFamily="34" charset="0"/>
                <a:cs typeface="Arial" panose="020B0604020202020204" pitchFamily="34" charset="0"/>
              </a:rPr>
              <a:t>Promote positive messaging to shift the narrative around community violence.</a:t>
            </a:r>
          </a:p>
          <a:p>
            <a:endParaRPr lang="en-US" sz="1900" dirty="0"/>
          </a:p>
        </p:txBody>
      </p:sp>
      <p:sp>
        <p:nvSpPr>
          <p:cNvPr id="51"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A57660B0-7ABE-4DE8-3872-B5A92F50CE0B}"/>
              </a:ext>
            </a:extLst>
          </p:cNvPr>
          <p:cNvPicPr>
            <a:picLocks noChangeAspect="1"/>
          </p:cNvPicPr>
          <p:nvPr/>
        </p:nvPicPr>
        <p:blipFill>
          <a:blip r:embed="rId3"/>
          <a:stretch>
            <a:fillRect/>
          </a:stretch>
        </p:blipFill>
        <p:spPr>
          <a:xfrm>
            <a:off x="9078469" y="3179903"/>
            <a:ext cx="1819871" cy="620103"/>
          </a:xfrm>
          <a:prstGeom prst="rect">
            <a:avLst/>
          </a:prstGeom>
        </p:spPr>
      </p:pic>
    </p:spTree>
    <p:extLst>
      <p:ext uri="{BB962C8B-B14F-4D97-AF65-F5344CB8AC3E}">
        <p14:creationId xmlns:p14="http://schemas.microsoft.com/office/powerpoint/2010/main" val="40909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BE85-EC53-448F-85B8-33B85D3CFC3A}"/>
              </a:ext>
            </a:extLst>
          </p:cNvPr>
          <p:cNvSpPr>
            <a:spLocks noGrp="1"/>
          </p:cNvSpPr>
          <p:nvPr>
            <p:ph type="title"/>
          </p:nvPr>
        </p:nvSpPr>
        <p:spPr>
          <a:xfrm>
            <a:off x="513977" y="370542"/>
            <a:ext cx="9024470" cy="1398493"/>
          </a:xfrm>
        </p:spPr>
        <p:txBody>
          <a:bodyPr>
            <a:normAutofit/>
          </a:bodyPr>
          <a:lstStyle/>
          <a:p>
            <a:r>
              <a:rPr lang="en-CA" sz="3400" dirty="0">
                <a:latin typeface="Franklin Gothic Demi" panose="020B0703020102020204" pitchFamily="34" charset="0"/>
              </a:rPr>
              <a:t>TO WARDS PEACE CAREGIVERS PROGRAM</a:t>
            </a:r>
            <a:br>
              <a:rPr lang="en-CA" sz="3400" dirty="0">
                <a:latin typeface="Franklin Gothic Demi" panose="020B0703020102020204" pitchFamily="34" charset="0"/>
              </a:rPr>
            </a:br>
            <a:r>
              <a:rPr lang="en-CA" sz="3400" dirty="0">
                <a:latin typeface="Franklin Gothic Demi" panose="020B0703020102020204" pitchFamily="34" charset="0"/>
              </a:rPr>
              <a:t>JANE FINCH AND REXDALE</a:t>
            </a:r>
            <a:endParaRPr lang="en-US" sz="3400" b="1" dirty="0">
              <a:latin typeface="Franklin Gothic Demi" panose="020B0703020102020204" pitchFamily="34" charset="0"/>
            </a:endParaRPr>
          </a:p>
        </p:txBody>
      </p:sp>
      <p:sp>
        <p:nvSpPr>
          <p:cNvPr id="50" name="Content Placeholder 2">
            <a:extLst>
              <a:ext uri="{FF2B5EF4-FFF2-40B4-BE49-F238E27FC236}">
                <a16:creationId xmlns:a16="http://schemas.microsoft.com/office/drawing/2014/main" id="{CC590E10-29DD-445C-871E-2B7D420A22D8}"/>
              </a:ext>
            </a:extLst>
          </p:cNvPr>
          <p:cNvSpPr>
            <a:spLocks noGrp="1"/>
          </p:cNvSpPr>
          <p:nvPr>
            <p:ph idx="1"/>
          </p:nvPr>
        </p:nvSpPr>
        <p:spPr>
          <a:xfrm>
            <a:off x="513978" y="1953128"/>
            <a:ext cx="8096622" cy="3718543"/>
          </a:xfrm>
        </p:spPr>
        <p:txBody>
          <a:bodyPr vert="horz" lIns="91440" tIns="45720" rIns="91440" bIns="45720" rtlCol="0" anchor="ctr">
            <a:noAutofit/>
          </a:bodyPr>
          <a:lstStyle/>
          <a:p>
            <a:pPr marL="0" indent="0">
              <a:buNone/>
            </a:pPr>
            <a:r>
              <a:rPr lang="en-CA" sz="2300" b="1" dirty="0">
                <a:latin typeface="Arial" panose="020B0604020202020204" pitchFamily="34" charset="0"/>
                <a:cs typeface="Arial" panose="020B0604020202020204" pitchFamily="34" charset="0"/>
              </a:rPr>
              <a:t>TARGET GROUPS</a:t>
            </a:r>
          </a:p>
          <a:p>
            <a:pPr marL="0" indent="0">
              <a:buNone/>
            </a:pPr>
            <a:r>
              <a:rPr lang="en-CA" sz="2300" dirty="0">
                <a:latin typeface="Arial" panose="020B0604020202020204" pitchFamily="34" charset="0"/>
                <a:cs typeface="Arial" panose="020B0604020202020204" pitchFamily="34" charset="0"/>
              </a:rPr>
              <a:t>This program is aimed at caregivers in the Jane &amp;Finch and Rexdale Communities </a:t>
            </a:r>
            <a:br>
              <a:rPr lang="en-CA" sz="2300" dirty="0">
                <a:latin typeface="Arial" panose="020B0604020202020204" pitchFamily="34" charset="0"/>
                <a:cs typeface="Arial" panose="020B0604020202020204" pitchFamily="34" charset="0"/>
              </a:rPr>
            </a:br>
            <a:endParaRPr lang="en-CA" sz="2300" dirty="0">
              <a:latin typeface="Arial" panose="020B0604020202020204" pitchFamily="34" charset="0"/>
              <a:cs typeface="Arial" panose="020B0604020202020204" pitchFamily="34" charset="0"/>
            </a:endParaRPr>
          </a:p>
          <a:p>
            <a:pPr marL="0" indent="0">
              <a:buNone/>
            </a:pPr>
            <a:r>
              <a:rPr lang="en-CA" sz="2300" dirty="0">
                <a:latin typeface="Arial" panose="020B0604020202020204" pitchFamily="34" charset="0"/>
                <a:cs typeface="Arial" panose="020B0604020202020204" pitchFamily="34" charset="0"/>
              </a:rPr>
              <a:t>For this program the definition of “caregiver” means a biological or non-biological family member, friend or person of choice who gives unpaid or paid care to a child or youth</a:t>
            </a:r>
          </a:p>
          <a:p>
            <a:endParaRPr lang="en-US" sz="1900" dirty="0"/>
          </a:p>
        </p:txBody>
      </p:sp>
      <p:sp>
        <p:nvSpPr>
          <p:cNvPr id="51"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F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A57660B0-7ABE-4DE8-3872-B5A92F50CE0B}"/>
              </a:ext>
            </a:extLst>
          </p:cNvPr>
          <p:cNvPicPr>
            <a:picLocks noChangeAspect="1"/>
          </p:cNvPicPr>
          <p:nvPr/>
        </p:nvPicPr>
        <p:blipFill>
          <a:blip r:embed="rId3"/>
          <a:stretch>
            <a:fillRect/>
          </a:stretch>
        </p:blipFill>
        <p:spPr>
          <a:xfrm>
            <a:off x="9078469" y="3179903"/>
            <a:ext cx="1819871" cy="620103"/>
          </a:xfrm>
          <a:prstGeom prst="rect">
            <a:avLst/>
          </a:prstGeom>
        </p:spPr>
      </p:pic>
    </p:spTree>
    <p:extLst>
      <p:ext uri="{BB962C8B-B14F-4D97-AF65-F5344CB8AC3E}">
        <p14:creationId xmlns:p14="http://schemas.microsoft.com/office/powerpoint/2010/main" val="2564224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983</TotalTime>
  <Words>1569</Words>
  <Application>Microsoft Office PowerPoint</Application>
  <PresentationFormat>Widescreen</PresentationFormat>
  <Paragraphs>196</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Franklin Gothic Demi</vt:lpstr>
      <vt:lpstr>Office Theme</vt:lpstr>
      <vt:lpstr>TO WARDS PEACE  CAREGIVERS PROGRAM  JANE FINCH &amp; REXDALE </vt:lpstr>
      <vt:lpstr>Land Acknowledgement</vt:lpstr>
      <vt:lpstr>Introductions</vt:lpstr>
      <vt:lpstr>Agenda</vt:lpstr>
      <vt:lpstr>CITY OF TORONTO  TO WARDS PEACE INITITATIVE   Charlton Elliott   </vt:lpstr>
      <vt:lpstr>TO WARDS PEACE CAREGIVERS PROGRAM JANE FINCH AND REXDALE</vt:lpstr>
      <vt:lpstr>TO WARDS PEACE CAREGIVERS PROGRAM JANE FINCH AND REXDALE</vt:lpstr>
      <vt:lpstr>TO WARDS PEACE CAREGIVERS PROGRAM JANE FINCH AND REXDALE</vt:lpstr>
      <vt:lpstr>TO WARDS PEACE CAREGIVERS PROGRAM JANE FINCH AND REXDALE</vt:lpstr>
      <vt:lpstr>TO WARDS PEACE CAREGIVERS PROGRAM JANE FINCH AND REXDALE</vt:lpstr>
      <vt:lpstr>Partnering with Delta Family Resource  </vt:lpstr>
      <vt:lpstr>Partnership Expectations   </vt:lpstr>
      <vt:lpstr>REQUEST FOR PROPOSAL 101 </vt:lpstr>
      <vt:lpstr>REQUEST FOR PROPOSALS 101 </vt:lpstr>
      <vt:lpstr>The Program</vt:lpstr>
      <vt:lpstr>Grassroots experience required</vt:lpstr>
      <vt:lpstr>Grassroots experience required</vt:lpstr>
      <vt:lpstr>   Eligible &amp; ineligible costs</vt:lpstr>
      <vt:lpstr>   Eligible &amp; ineligible costs</vt:lpstr>
      <vt:lpstr>THE APPLICATION FORM  </vt:lpstr>
      <vt:lpstr> 1. GROUP NAME &amp; CONTACT INFO </vt:lpstr>
      <vt:lpstr>2. GROUP STRUCTURE  </vt:lpstr>
      <vt:lpstr>2. GROUP STRUCTURE  </vt:lpstr>
      <vt:lpstr>2. GROUP STRUCTURE  </vt:lpstr>
      <vt:lpstr>3. FAMILIARITY WITH THE IDENTIFIED NEIGHBOURHOODS AND CHALLENGES THEY REPRESENT</vt:lpstr>
      <vt:lpstr>4. PROGRAM IDEAS</vt:lpstr>
      <vt:lpstr>5. REFERENCES</vt:lpstr>
      <vt:lpstr>Timeline</vt:lpstr>
      <vt:lpstr>Questions and Answers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Dennis</dc:creator>
  <cp:lastModifiedBy>Gillian Dennis</cp:lastModifiedBy>
  <cp:revision>16</cp:revision>
  <dcterms:created xsi:type="dcterms:W3CDTF">2022-05-09T16:31:21Z</dcterms:created>
  <dcterms:modified xsi:type="dcterms:W3CDTF">2022-05-12T00:42:40Z</dcterms:modified>
</cp:coreProperties>
</file>